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1. The data center images are illustrative images generated with OpenAI ImageGen. They do not depict a specific VNT facility, project or employee.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2. Icons are retained from the source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3. Icons are retained from the source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4. The data center images are illustrative images generated with OpenAI ImageGen. They do not depict a specific VNT facility, project or employee.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5. The data center images are illustrative images generated with OpenAI ImageGen. They do not depict a specific VNT facility, project or employee.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6. The data center images are illustrative images generated with OpenAI ImageGen. They do not depict a specific VNT facility, project or employee.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English translation of the latest approved Chinese company presentation, VNT_公司介绍_中文.pptx, slide 7. The user-supplied globe is a conceptual illustration. Its connections do not represent actual network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4A72CD1-E693-4F5C-8E0D-5BA1C23B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5025C46-9948-4924-82EB-895FDEA10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597CDC2-70AC-46AC-A7C1-F5738ED08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8148FCD-E6B7-4FAC-A57B-3D6A3BAB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19D1CED-5F25-486F-9B3C-8299746A7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8E4E80B-74A2-4E51-B791-85590EF23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C38A7F6B-1EBF-4A6D-8996-38FE73453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437592D-A9AF-45D1-A632-927C23F2B96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F98732A-3932-4C57-9800-6E1756712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60DA5E3-3B56-4737-9E11-214BB2C5E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hyperlink" Target="mailto:service@vntservic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90F1D5-BAE0-47D0-9D4A-F1C9BC2043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391400" cy="6858000"/>
          </a:xfrm>
          <a:prstGeom prst="rect">
            <a:avLst/>
          </a:prstGeom>
          <a:solidFill>
            <a:srgbClr val="F7F6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116833-EA84-422D-BC5D-322235307FD2}"/>
              </a:ext>
            </a:extLst>
          </p:cNvPr>
          <p:cNvSpPr>
            <a:spLocks noGrp="1"/>
          </p:cNvSpPr>
          <p:nvPr/>
        </p:nvSpPr>
        <p:spPr>
          <a:xfrm>
            <a:off x="762000" y="4596407"/>
            <a:ext cx="457200" cy="3810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8A177C-7F2B-4800-966C-1B0144D9AD30}"/>
              </a:ext>
            </a:extLst>
          </p:cNvPr>
          <p:cNvSpPr>
            <a:spLocks noGrp="1"/>
          </p:cNvSpPr>
          <p:nvPr/>
        </p:nvSpPr>
        <p:spPr>
          <a:xfrm>
            <a:off x="7391400" y="0"/>
            <a:ext cx="4800600" cy="6858000"/>
          </a:xfrm>
          <a:prstGeom prst="rect">
            <a:avLst/>
          </a:prstGeom>
          <a:solidFill>
            <a:srgbClr val="F7F6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B94687-23B3-471F-958D-F136DDD260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66" r="6266"/>
          <a:stretch>
            <a:fillRect/>
          </a:stretch>
        </p:blipFill>
        <p:spPr>
          <a:xfrm>
            <a:off x="7391400" y="0"/>
            <a:ext cx="48006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DE1CA6-1386-472C-B1ED-92E84E1F3633}"/>
              </a:ext>
            </a:extLst>
          </p:cNvPr>
          <p:cNvSpPr>
            <a:spLocks noGrp="1"/>
          </p:cNvSpPr>
          <p:nvPr/>
        </p:nvSpPr>
        <p:spPr>
          <a:xfrm>
            <a:off x="795338" y="3386138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CORPORATE PRESENTATION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BB935C-5DFC-4C4E-8244-7D827A91541A}"/>
              </a:ext>
            </a:extLst>
          </p:cNvPr>
          <p:cNvSpPr>
            <a:spLocks noGrp="1"/>
          </p:cNvSpPr>
          <p:nvPr/>
        </p:nvSpPr>
        <p:spPr>
          <a:xfrm>
            <a:off x="762000" y="2733675"/>
            <a:ext cx="62579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0000"/>
              </a:lnSpc>
              <a:buNone/>
              <a:def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Company profile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EE4642-F3A6-499D-836F-748C4CA69BFF}"/>
              </a:ext>
            </a:extLst>
          </p:cNvPr>
          <p:cNvSpPr>
            <a:spLocks noGrp="1"/>
          </p:cNvSpPr>
          <p:nvPr/>
        </p:nvSpPr>
        <p:spPr>
          <a:xfrm>
            <a:off x="762000" y="4717923"/>
            <a:ext cx="625792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0000"/>
              </a:lnSpc>
              <a:buNone/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European market expertise, focused on colocation</a:t>
            </a:r>
          </a:p>
          <a:p>
            <a:pPr algn="l">
              <a:lnSpc>
                <a:spcPct val="100000"/>
              </a:lnSpc>
              <a:buNone/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and integrated ICT delivery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BBFFFB-117D-4BDA-8A9C-C28AB02E7BED}"/>
              </a:ext>
            </a:extLst>
          </p:cNvPr>
          <p:cNvSpPr>
            <a:spLocks noGrp="1"/>
          </p:cNvSpPr>
          <p:nvPr/>
        </p:nvSpPr>
        <p:spPr>
          <a:xfrm>
            <a:off x="835644" y="1711478"/>
            <a:ext cx="7334250" cy="1700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1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VIOLET NEXUS TECH SERVICES S.L.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3462DBA-59B6-4390-86F3-4CCE3D784C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10" t="12500" r="5758" b="12005"/>
          <a:stretch/>
        </p:blipFill>
        <p:spPr>
          <a:xfrm>
            <a:off x="762000" y="952500"/>
            <a:ext cx="1809750" cy="6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9DF73-093C-4D6D-AB37-C9DF382A82A3}"/>
              </a:ext>
            </a:extLst>
          </p:cNvPr>
          <p:cNvSpPr>
            <a:spLocks noGrp="1"/>
          </p:cNvSpPr>
          <p:nvPr/>
        </p:nvSpPr>
        <p:spPr>
          <a:xfrm>
            <a:off x="762000" y="1967805"/>
            <a:ext cx="457200" cy="3810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A2EBDFD-2816-423D-82D4-8DF662C12B6B}"/>
              </a:ext>
            </a:extLst>
          </p:cNvPr>
          <p:cNvSpPr>
            <a:spLocks noGrp="1"/>
          </p:cNvSpPr>
          <p:nvPr/>
        </p:nvSpPr>
        <p:spPr>
          <a:xfrm>
            <a:off x="762000" y="2324100"/>
            <a:ext cx="5181600" cy="1847850"/>
          </a:xfrm>
          <a:prstGeom prst="roundRect">
            <a:avLst>
              <a:gd name="adj" fmla="val 6151"/>
            </a:avLst>
          </a:prstGeom>
          <a:solidFill>
            <a:srgbClr val="F7F6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A181126-2B7D-422C-92F0-96BAB5417A3F}"/>
              </a:ext>
            </a:extLst>
          </p:cNvPr>
          <p:cNvSpPr>
            <a:spLocks noGrp="1"/>
          </p:cNvSpPr>
          <p:nvPr/>
        </p:nvSpPr>
        <p:spPr>
          <a:xfrm>
            <a:off x="6248400" y="2324100"/>
            <a:ext cx="5181600" cy="1847850"/>
          </a:xfrm>
          <a:prstGeom prst="roundRect">
            <a:avLst>
              <a:gd name="adj" fmla="val 6151"/>
            </a:avLst>
          </a:prstGeom>
          <a:solidFill>
            <a:srgbClr val="F7F6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2E1AE74-8D44-48D8-B614-E5F425366C46}"/>
              </a:ext>
            </a:extLst>
          </p:cNvPr>
          <p:cNvSpPr>
            <a:spLocks noGrp="1"/>
          </p:cNvSpPr>
          <p:nvPr/>
        </p:nvSpPr>
        <p:spPr>
          <a:xfrm>
            <a:off x="762000" y="4457700"/>
            <a:ext cx="5181600" cy="1847850"/>
          </a:xfrm>
          <a:prstGeom prst="roundRect">
            <a:avLst>
              <a:gd name="adj" fmla="val 6151"/>
            </a:avLst>
          </a:prstGeom>
          <a:solidFill>
            <a:srgbClr val="F7F6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9808992-E11D-464D-8A1B-2D10FD18E806}"/>
              </a:ext>
            </a:extLst>
          </p:cNvPr>
          <p:cNvSpPr>
            <a:spLocks noGrp="1"/>
          </p:cNvSpPr>
          <p:nvPr/>
        </p:nvSpPr>
        <p:spPr>
          <a:xfrm>
            <a:off x="6248400" y="4457700"/>
            <a:ext cx="5181600" cy="1847850"/>
          </a:xfrm>
          <a:prstGeom prst="roundRect">
            <a:avLst>
              <a:gd name="adj" fmla="val 6151"/>
            </a:avLst>
          </a:prstGeom>
          <a:solidFill>
            <a:srgbClr val="F7F6FA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FCDA89-4A1E-4C07-AD68-4C04B88E5953}"/>
              </a:ext>
            </a:extLst>
          </p:cNvPr>
          <p:cNvSpPr>
            <a:spLocks noGrp="1"/>
          </p:cNvSpPr>
          <p:nvPr/>
        </p:nvSpPr>
        <p:spPr>
          <a:xfrm>
            <a:off x="762000" y="2324100"/>
            <a:ext cx="38100" cy="184785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7F51C-462C-4DB8-895B-161948EF0AB0}"/>
              </a:ext>
            </a:extLst>
          </p:cNvPr>
          <p:cNvSpPr>
            <a:spLocks noGrp="1"/>
          </p:cNvSpPr>
          <p:nvPr/>
        </p:nvSpPr>
        <p:spPr>
          <a:xfrm>
            <a:off x="6248400" y="2324100"/>
            <a:ext cx="38100" cy="18478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9000AA-78BD-4511-82AF-9B8AB2873136}"/>
              </a:ext>
            </a:extLst>
          </p:cNvPr>
          <p:cNvSpPr>
            <a:spLocks noGrp="1"/>
          </p:cNvSpPr>
          <p:nvPr/>
        </p:nvSpPr>
        <p:spPr>
          <a:xfrm>
            <a:off x="762000" y="4457700"/>
            <a:ext cx="38100" cy="18478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BD5B4E-4839-437E-843F-1AA137437EC5}"/>
              </a:ext>
            </a:extLst>
          </p:cNvPr>
          <p:cNvSpPr>
            <a:spLocks noGrp="1"/>
          </p:cNvSpPr>
          <p:nvPr/>
        </p:nvSpPr>
        <p:spPr>
          <a:xfrm>
            <a:off x="6248400" y="4457700"/>
            <a:ext cx="38100" cy="18478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7E626D5-66A8-470F-BC32-0A16726FA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88263" y="2600325"/>
            <a:ext cx="193128" cy="2667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103DE8E-8B04-4264-A053-C01917CA5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7500" y="2626243"/>
            <a:ext cx="207455" cy="2148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08A0F10-6410-412C-9DC4-A664E2201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181100" y="4781330"/>
            <a:ext cx="207455" cy="17189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1C7D77A-3C86-44FF-B771-77DFD8935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667500" y="4759843"/>
            <a:ext cx="207455" cy="2148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A2710B8-AE8F-419B-A9BE-1F9F3192244E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14300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About VNT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9D649E-8ACE-42CC-B3DE-4EB20D17A763}"/>
              </a:ext>
            </a:extLst>
          </p:cNvPr>
          <p:cNvSpPr>
            <a:spLocks noGrp="1"/>
          </p:cNvSpPr>
          <p:nvPr/>
        </p:nvSpPr>
        <p:spPr>
          <a:xfrm>
            <a:off x="762000" y="1190625"/>
            <a:ext cx="7715250" cy="5485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0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Your local partner for IT infrastructure deployment in Europe.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72836F-D446-471F-8E0D-C4EC2449CD91}"/>
              </a:ext>
            </a:extLst>
          </p:cNvPr>
          <p:cNvSpPr>
            <a:spLocks noGrp="1"/>
          </p:cNvSpPr>
          <p:nvPr/>
        </p:nvSpPr>
        <p:spPr>
          <a:xfrm>
            <a:off x="1181100" y="3009900"/>
            <a:ext cx="4533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Local operations in Spain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F3ECD9-50D8-45CE-BBB1-DA20EE168B8C}"/>
              </a:ext>
            </a:extLst>
          </p:cNvPr>
          <p:cNvSpPr>
            <a:spLocks noGrp="1"/>
          </p:cNvSpPr>
          <p:nvPr/>
        </p:nvSpPr>
        <p:spPr>
          <a:xfrm>
            <a:off x="1181100" y="3457575"/>
            <a:ext cx="4476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Local ICT services in Spain for international clients</a:t>
            </a:r>
          </a:p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with business operations in Europe.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0D4563-C238-42E3-BC48-9DC95AA93D4D}"/>
              </a:ext>
            </a:extLst>
          </p:cNvPr>
          <p:cNvSpPr>
            <a:spLocks noGrp="1"/>
          </p:cNvSpPr>
          <p:nvPr/>
        </p:nvSpPr>
        <p:spPr>
          <a:xfrm>
            <a:off x="6667500" y="3009900"/>
            <a:ext cx="4533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Colocation project delivery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D0FBFA-4D1F-46E7-8191-D47EE01DF955}"/>
              </a:ext>
            </a:extLst>
          </p:cNvPr>
          <p:cNvSpPr>
            <a:spLocks noGrp="1"/>
          </p:cNvSpPr>
          <p:nvPr/>
        </p:nvSpPr>
        <p:spPr>
          <a:xfrm>
            <a:off x="6667500" y="3457575"/>
            <a:ext cx="4476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Experience across multiple data center projects</a:t>
            </a:r>
          </a:p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and familiarity with local implementation requirements.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1348ED-C1FD-45AC-9B4B-759ABFC8ED36}"/>
              </a:ext>
            </a:extLst>
          </p:cNvPr>
          <p:cNvSpPr>
            <a:spLocks noGrp="1"/>
          </p:cNvSpPr>
          <p:nvPr/>
        </p:nvSpPr>
        <p:spPr>
          <a:xfrm>
            <a:off x="1181100" y="5143500"/>
            <a:ext cx="4533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Established data center partnerships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DC1A5-9C68-4064-950C-A551FC72F97C}"/>
              </a:ext>
            </a:extLst>
          </p:cNvPr>
          <p:cNvSpPr>
            <a:spLocks noGrp="1"/>
          </p:cNvSpPr>
          <p:nvPr/>
        </p:nvSpPr>
        <p:spPr>
          <a:xfrm>
            <a:off x="1181100" y="5591175"/>
            <a:ext cx="4476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Longstanding data center relationships, with agency</a:t>
            </a:r>
          </a:p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authorization from selected providers.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9429C1-420A-4278-AE0C-BD406088F7C5}"/>
              </a:ext>
            </a:extLst>
          </p:cNvPr>
          <p:cNvSpPr>
            <a:spLocks noGrp="1"/>
          </p:cNvSpPr>
          <p:nvPr/>
        </p:nvSpPr>
        <p:spPr>
          <a:xfrm>
            <a:off x="6667500" y="5143500"/>
            <a:ext cx="45339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ICT implementation and outsourcing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65A400-C818-4A08-BA43-FDA760A13210}"/>
              </a:ext>
            </a:extLst>
          </p:cNvPr>
          <p:cNvSpPr>
            <a:spLocks noGrp="1"/>
          </p:cNvSpPr>
          <p:nvPr/>
        </p:nvSpPr>
        <p:spPr>
          <a:xfrm>
            <a:off x="6667500" y="5591175"/>
            <a:ext cx="4476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Network and IT infrastructure expertise for project</a:t>
            </a:r>
          </a:p>
          <a:p>
            <a:pPr algn="l">
              <a:lnSpc>
                <a:spcPct val="120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implementation and outsourced technical support.</a:t>
            </a:r>
          </a:p>
        </p:txBody>
      </p:sp>
    </p:spTree>
    <p:extLst>
      <p:ext uri="{BB962C8B-B14F-4D97-AF65-F5344CB8AC3E}">
        <p14:creationId xmlns:p14="http://schemas.microsoft.com/office/powerpoint/2010/main" val="130003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D272D0-A897-4A1E-A96D-825B0FE8B02E}"/>
              </a:ext>
            </a:extLst>
          </p:cNvPr>
          <p:cNvSpPr>
            <a:spLocks noGrp="1"/>
          </p:cNvSpPr>
          <p:nvPr/>
        </p:nvSpPr>
        <p:spPr>
          <a:xfrm>
            <a:off x="762000" y="1693515"/>
            <a:ext cx="457200" cy="3810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91F92B2-B4D0-4016-8BEE-F5B72667667A}"/>
              </a:ext>
            </a:extLst>
          </p:cNvPr>
          <p:cNvSpPr>
            <a:spLocks noGrp="1"/>
          </p:cNvSpPr>
          <p:nvPr/>
        </p:nvSpPr>
        <p:spPr>
          <a:xfrm>
            <a:off x="762000" y="2265045"/>
            <a:ext cx="5174647" cy="4229100"/>
          </a:xfrm>
          <a:prstGeom prst="roundRect">
            <a:avLst>
              <a:gd name="adj" fmla="val 2622"/>
            </a:avLst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84E4BD-D9BB-4E66-BB9A-8F35146E1291}"/>
              </a:ext>
            </a:extLst>
          </p:cNvPr>
          <p:cNvSpPr>
            <a:spLocks noGrp="1"/>
          </p:cNvSpPr>
          <p:nvPr/>
        </p:nvSpPr>
        <p:spPr>
          <a:xfrm>
            <a:off x="6317647" y="2265045"/>
            <a:ext cx="5112353" cy="7239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D8C3B8D-222C-4F42-8954-F4FA7B83CFFE}"/>
              </a:ext>
            </a:extLst>
          </p:cNvPr>
          <p:cNvSpPr>
            <a:spLocks noGrp="1"/>
          </p:cNvSpPr>
          <p:nvPr/>
        </p:nvSpPr>
        <p:spPr>
          <a:xfrm>
            <a:off x="6317647" y="3141345"/>
            <a:ext cx="5112353" cy="7239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4FB8A7-0613-4375-82DD-CDA5DF8D502C}"/>
              </a:ext>
            </a:extLst>
          </p:cNvPr>
          <p:cNvSpPr>
            <a:spLocks noGrp="1"/>
          </p:cNvSpPr>
          <p:nvPr/>
        </p:nvSpPr>
        <p:spPr>
          <a:xfrm>
            <a:off x="6317647" y="4017645"/>
            <a:ext cx="5112353" cy="7239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66B2721-C502-48E4-88E0-F802BEC3D34A}"/>
              </a:ext>
            </a:extLst>
          </p:cNvPr>
          <p:cNvSpPr>
            <a:spLocks noGrp="1"/>
          </p:cNvSpPr>
          <p:nvPr/>
        </p:nvSpPr>
        <p:spPr>
          <a:xfrm>
            <a:off x="6317647" y="4893945"/>
            <a:ext cx="5112353" cy="7239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AC9C077-984A-49C0-A98C-965B88D7EF40}"/>
              </a:ext>
            </a:extLst>
          </p:cNvPr>
          <p:cNvSpPr>
            <a:spLocks noGrp="1"/>
          </p:cNvSpPr>
          <p:nvPr/>
        </p:nvSpPr>
        <p:spPr>
          <a:xfrm>
            <a:off x="6317647" y="5770245"/>
            <a:ext cx="5112353" cy="7239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9A3E9E-7E0C-4BD5-AA64-31BA2E2BE042}"/>
              </a:ext>
            </a:extLst>
          </p:cNvPr>
          <p:cNvSpPr>
            <a:spLocks noGrp="1"/>
          </p:cNvSpPr>
          <p:nvPr/>
        </p:nvSpPr>
        <p:spPr>
          <a:xfrm>
            <a:off x="6317647" y="2265045"/>
            <a:ext cx="38100" cy="72390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62ABA1-27F4-48A7-BB57-C1EBFC66B2AE}"/>
              </a:ext>
            </a:extLst>
          </p:cNvPr>
          <p:cNvSpPr>
            <a:spLocks noGrp="1"/>
          </p:cNvSpPr>
          <p:nvPr/>
        </p:nvSpPr>
        <p:spPr>
          <a:xfrm>
            <a:off x="6317647" y="3141345"/>
            <a:ext cx="38100" cy="72390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095B2-5E89-4F25-820F-2767BF55132A}"/>
              </a:ext>
            </a:extLst>
          </p:cNvPr>
          <p:cNvSpPr>
            <a:spLocks noGrp="1"/>
          </p:cNvSpPr>
          <p:nvPr/>
        </p:nvSpPr>
        <p:spPr>
          <a:xfrm>
            <a:off x="6317647" y="4017645"/>
            <a:ext cx="38100" cy="72390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F350E1-AADD-4786-968D-57DCBF7B167C}"/>
              </a:ext>
            </a:extLst>
          </p:cNvPr>
          <p:cNvSpPr>
            <a:spLocks noGrp="1"/>
          </p:cNvSpPr>
          <p:nvPr/>
        </p:nvSpPr>
        <p:spPr>
          <a:xfrm>
            <a:off x="6317647" y="4893945"/>
            <a:ext cx="38100" cy="72390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764571-F0F9-4541-BC41-C69127AC4FAA}"/>
              </a:ext>
            </a:extLst>
          </p:cNvPr>
          <p:cNvSpPr>
            <a:spLocks noGrp="1"/>
          </p:cNvSpPr>
          <p:nvPr/>
        </p:nvSpPr>
        <p:spPr>
          <a:xfrm>
            <a:off x="6317647" y="5770245"/>
            <a:ext cx="38100" cy="72390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9A56235-2AF0-4F0A-8AA0-59DDF06CE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0" y="2645506"/>
            <a:ext cx="1333500" cy="118598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089543-F253-4405-9272-4AEA34BEA83C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114300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ICT infrastructure services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1FDD2C-D2F2-4768-8C92-0AEF65CD25DD}"/>
              </a:ext>
            </a:extLst>
          </p:cNvPr>
          <p:cNvSpPr>
            <a:spLocks noGrp="1"/>
          </p:cNvSpPr>
          <p:nvPr/>
        </p:nvSpPr>
        <p:spPr>
          <a:xfrm>
            <a:off x="762000" y="1190625"/>
            <a:ext cx="9525000" cy="2742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Colocation at the core, with network management and local project delivery in Europe.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AD387A-F369-46E9-A0BD-049B33682A6B}"/>
              </a:ext>
            </a:extLst>
          </p:cNvPr>
          <p:cNvSpPr>
            <a:spLocks noGrp="1"/>
          </p:cNvSpPr>
          <p:nvPr/>
        </p:nvSpPr>
        <p:spPr>
          <a:xfrm>
            <a:off x="6660547" y="2493645"/>
            <a:ext cx="438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9E33C3-E140-4385-B54D-7DFA7F4615EB}"/>
              </a:ext>
            </a:extLst>
          </p:cNvPr>
          <p:cNvSpPr>
            <a:spLocks noGrp="1"/>
          </p:cNvSpPr>
          <p:nvPr/>
        </p:nvSpPr>
        <p:spPr>
          <a:xfrm>
            <a:off x="6660547" y="3369945"/>
            <a:ext cx="438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ED9569-C314-4249-BDEB-C3ABD8219920}"/>
              </a:ext>
            </a:extLst>
          </p:cNvPr>
          <p:cNvSpPr>
            <a:spLocks noGrp="1"/>
          </p:cNvSpPr>
          <p:nvPr/>
        </p:nvSpPr>
        <p:spPr>
          <a:xfrm>
            <a:off x="6660547" y="4246245"/>
            <a:ext cx="438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99B428-0792-425F-A7BE-AE35115E86EB}"/>
              </a:ext>
            </a:extLst>
          </p:cNvPr>
          <p:cNvSpPr>
            <a:spLocks noGrp="1"/>
          </p:cNvSpPr>
          <p:nvPr/>
        </p:nvSpPr>
        <p:spPr>
          <a:xfrm>
            <a:off x="6660547" y="5122545"/>
            <a:ext cx="438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AD95FF-84A9-4E06-8F31-3267962DCC2D}"/>
              </a:ext>
            </a:extLst>
          </p:cNvPr>
          <p:cNvSpPr>
            <a:spLocks noGrp="1"/>
          </p:cNvSpPr>
          <p:nvPr/>
        </p:nvSpPr>
        <p:spPr>
          <a:xfrm>
            <a:off x="6660547" y="5998845"/>
            <a:ext cx="438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7C1B2B-1D89-4871-82A8-61C725BB819F}"/>
              </a:ext>
            </a:extLst>
          </p:cNvPr>
          <p:cNvSpPr>
            <a:spLocks noGrp="1"/>
          </p:cNvSpPr>
          <p:nvPr/>
        </p:nvSpPr>
        <p:spPr>
          <a:xfrm>
            <a:off x="7117747" y="239839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Network infrastructure 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1135C6-79B8-44FB-9345-2D205C1B7885}"/>
              </a:ext>
            </a:extLst>
          </p:cNvPr>
          <p:cNvSpPr>
            <a:spLocks noGrp="1"/>
          </p:cNvSpPr>
          <p:nvPr/>
        </p:nvSpPr>
        <p:spPr>
          <a:xfrm>
            <a:off x="7117747" y="2674620"/>
            <a:ext cx="4095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Equipment supply, deployment and ongoing maintenance.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6C8E24-16E0-4889-AC8D-8B6AFC4D13CE}"/>
              </a:ext>
            </a:extLst>
          </p:cNvPr>
          <p:cNvSpPr>
            <a:spLocks noGrp="1"/>
          </p:cNvSpPr>
          <p:nvPr/>
        </p:nvSpPr>
        <p:spPr>
          <a:xfrm>
            <a:off x="7117747" y="327469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Hardware supply and integration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0A3629-BE3D-45E4-90AA-54730F9B7427}"/>
              </a:ext>
            </a:extLst>
          </p:cNvPr>
          <p:cNvSpPr>
            <a:spLocks noGrp="1"/>
          </p:cNvSpPr>
          <p:nvPr/>
        </p:nvSpPr>
        <p:spPr>
          <a:xfrm>
            <a:off x="7117747" y="3550920"/>
            <a:ext cx="4095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Network, server and storage selection and installation.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00BD5D-BA64-4505-A48F-6F332C753308}"/>
              </a:ext>
            </a:extLst>
          </p:cNvPr>
          <p:cNvSpPr>
            <a:spLocks noGrp="1"/>
          </p:cNvSpPr>
          <p:nvPr/>
        </p:nvSpPr>
        <p:spPr>
          <a:xfrm>
            <a:off x="7117747" y="415099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Onsite deployment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052041-A426-4F20-9699-C3127F32DFA7}"/>
              </a:ext>
            </a:extLst>
          </p:cNvPr>
          <p:cNvSpPr>
            <a:spLocks noGrp="1"/>
          </p:cNvSpPr>
          <p:nvPr/>
        </p:nvSpPr>
        <p:spPr>
          <a:xfrm>
            <a:off x="7117747" y="4427220"/>
            <a:ext cx="4095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Rack installation, cabling and basic configuration.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118FD8-C126-4812-9FFF-C4CBB4CE0D68}"/>
              </a:ext>
            </a:extLst>
          </p:cNvPr>
          <p:cNvSpPr>
            <a:spLocks noGrp="1"/>
          </p:cNvSpPr>
          <p:nvPr/>
        </p:nvSpPr>
        <p:spPr>
          <a:xfrm>
            <a:off x="7117747" y="502729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Local project coordination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AFDA24-C410-42D9-8788-60E2C68B15FB}"/>
              </a:ext>
            </a:extLst>
          </p:cNvPr>
          <p:cNvSpPr>
            <a:spLocks noGrp="1"/>
          </p:cNvSpPr>
          <p:nvPr/>
        </p:nvSpPr>
        <p:spPr>
          <a:xfrm>
            <a:off x="7117747" y="5303520"/>
            <a:ext cx="4095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Liaison with data centers, suppliers and onsite teams.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2E373A-98CF-4055-97FE-FD7443993182}"/>
              </a:ext>
            </a:extLst>
          </p:cNvPr>
          <p:cNvSpPr>
            <a:spLocks noGrp="1"/>
          </p:cNvSpPr>
          <p:nvPr/>
        </p:nvSpPr>
        <p:spPr>
          <a:xfrm>
            <a:off x="7117747" y="590359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Outsourced technical support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FB2A90-C205-4D4C-9E72-ED25C624AC91}"/>
              </a:ext>
            </a:extLst>
          </p:cNvPr>
          <p:cNvSpPr>
            <a:spLocks noGrp="1"/>
          </p:cNvSpPr>
          <p:nvPr/>
        </p:nvSpPr>
        <p:spPr>
          <a:xfrm>
            <a:off x="7117747" y="6179820"/>
            <a:ext cx="40957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Remote and onsite services, with expansion support.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A7DEB0-D71F-4730-9455-D5F9EB3365D2}"/>
              </a:ext>
            </a:extLst>
          </p:cNvPr>
          <p:cNvSpPr>
            <a:spLocks noGrp="1"/>
          </p:cNvSpPr>
          <p:nvPr/>
        </p:nvSpPr>
        <p:spPr>
          <a:xfrm>
            <a:off x="1219200" y="3429000"/>
            <a:ext cx="4095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1">
                <a:solidFill>
                  <a:srgbClr val="C8C3CE"/>
                </a:solidFill>
                <a:latin typeface="Noto Sans SC"/>
                <a:ea typeface="Noto Sans SC"/>
                <a:cs typeface="Noto Sans SC"/>
              </a:rPr>
              <a:t>CORE SERVICE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C01115-9D88-4D79-A609-04FA30C56B52}"/>
              </a:ext>
            </a:extLst>
          </p:cNvPr>
          <p:cNvSpPr>
            <a:spLocks noGrp="1"/>
          </p:cNvSpPr>
          <p:nvPr/>
        </p:nvSpPr>
        <p:spPr>
          <a:xfrm>
            <a:off x="1219200" y="3790950"/>
            <a:ext cx="4238625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0000"/>
              </a:lnSpc>
              <a:buNone/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Data center</a:t>
            </a:r>
          </a:p>
          <a:p>
            <a:pPr algn="l">
              <a:lnSpc>
                <a:spcPct val="110000"/>
              </a:lnSpc>
              <a:buNone/>
              <a:def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colocation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81DCCFC-92FE-48F6-9EC8-03C8B25DC421}"/>
              </a:ext>
            </a:extLst>
          </p:cNvPr>
          <p:cNvSpPr>
            <a:spLocks noGrp="1"/>
          </p:cNvSpPr>
          <p:nvPr/>
        </p:nvSpPr>
        <p:spPr>
          <a:xfrm>
            <a:off x="1219200" y="5143500"/>
            <a:ext cx="419100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Colocation options for rack, power and</a:t>
            </a:r>
          </a:p>
          <a:p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connectivity requirements, with commercial</a:t>
            </a:r>
          </a:p>
          <a:p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coordination, rack installation and</a:t>
            </a:r>
          </a:p>
          <a:p>
            <a:pPr algn="l">
              <a:lnSpc>
                <a:spcPct val="108000"/>
              </a:lnSpc>
              <a:buNone/>
              <a:def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1DFE5"/>
                </a:solidFill>
                <a:latin typeface="Noto Sans SC"/>
                <a:ea typeface="Noto Sans SC"/>
                <a:cs typeface="Noto Sans SC"/>
              </a:rPr>
              <a:t>network access support.</a:t>
            </a:r>
          </a:p>
        </p:txBody>
      </p:sp>
    </p:spTree>
    <p:extLst>
      <p:ext uri="{BB962C8B-B14F-4D97-AF65-F5344CB8AC3E}">
        <p14:creationId xmlns:p14="http://schemas.microsoft.com/office/powerpoint/2010/main" val="137374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BB3FBE-CE0F-48BC-A25C-C5FC71C7AAB9}"/>
              </a:ext>
            </a:extLst>
          </p:cNvPr>
          <p:cNvSpPr>
            <a:spLocks noGrp="1"/>
          </p:cNvSpPr>
          <p:nvPr/>
        </p:nvSpPr>
        <p:spPr>
          <a:xfrm>
            <a:off x="762000" y="2196405"/>
            <a:ext cx="381000" cy="1905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A516E0-D979-46BB-BF6C-355AF54E6B80}"/>
              </a:ext>
            </a:extLst>
          </p:cNvPr>
          <p:cNvSpPr>
            <a:spLocks noGrp="1"/>
          </p:cNvSpPr>
          <p:nvPr/>
        </p:nvSpPr>
        <p:spPr>
          <a:xfrm>
            <a:off x="762000" y="3354585"/>
            <a:ext cx="381000" cy="190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B0A4E5-0474-4CA5-A361-DE90DC3EEC14}"/>
              </a:ext>
            </a:extLst>
          </p:cNvPr>
          <p:cNvSpPr>
            <a:spLocks noGrp="1"/>
          </p:cNvSpPr>
          <p:nvPr/>
        </p:nvSpPr>
        <p:spPr>
          <a:xfrm>
            <a:off x="762000" y="4512766"/>
            <a:ext cx="381000" cy="190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FF352F-3C89-4E22-8151-FFE528964D50}"/>
              </a:ext>
            </a:extLst>
          </p:cNvPr>
          <p:cNvSpPr>
            <a:spLocks noGrp="1"/>
          </p:cNvSpPr>
          <p:nvPr/>
        </p:nvSpPr>
        <p:spPr>
          <a:xfrm>
            <a:off x="762000" y="5670946"/>
            <a:ext cx="381000" cy="190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3F0725-23DA-4675-8481-5D926459FD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41" r="5641"/>
          <a:stretch>
            <a:fillRect/>
          </a:stretch>
        </p:blipFill>
        <p:spPr>
          <a:xfrm>
            <a:off x="7322790" y="0"/>
            <a:ext cx="486920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B1A6D5-E8C4-4D63-A725-C3C9099B4339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63531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Data center colocation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4BA040-00E1-4845-A547-84401B989F0E}"/>
              </a:ext>
            </a:extLst>
          </p:cNvPr>
          <p:cNvSpPr>
            <a:spLocks noGrp="1"/>
          </p:cNvSpPr>
          <p:nvPr/>
        </p:nvSpPr>
        <p:spPr>
          <a:xfrm>
            <a:off x="762000" y="1190625"/>
            <a:ext cx="6191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Through our data center partners in Spain, we coordinate</a:t>
            </a:r>
          </a:p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colocation resources, commercial discussions and local</a:t>
            </a:r>
          </a:p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project delivery for international clients.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9F06B2-F1C3-4B27-83FB-AC4F5EDE199F}"/>
              </a:ext>
            </a:extLst>
          </p:cNvPr>
          <p:cNvSpPr>
            <a:spLocks noGrp="1"/>
          </p:cNvSpPr>
          <p:nvPr/>
        </p:nvSpPr>
        <p:spPr>
          <a:xfrm>
            <a:off x="762000" y="2272605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0B7F8-B86B-4048-92BC-5583662288D3}"/>
              </a:ext>
            </a:extLst>
          </p:cNvPr>
          <p:cNvSpPr>
            <a:spLocks noGrp="1"/>
          </p:cNvSpPr>
          <p:nvPr/>
        </p:nvSpPr>
        <p:spPr>
          <a:xfrm>
            <a:off x="762000" y="3430785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1E67C9-7649-40D4-8118-9245B91A0C7F}"/>
              </a:ext>
            </a:extLst>
          </p:cNvPr>
          <p:cNvSpPr>
            <a:spLocks noGrp="1"/>
          </p:cNvSpPr>
          <p:nvPr/>
        </p:nvSpPr>
        <p:spPr>
          <a:xfrm>
            <a:off x="762000" y="4588966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CE7244-E910-4350-A285-274213247EEB}"/>
              </a:ext>
            </a:extLst>
          </p:cNvPr>
          <p:cNvSpPr>
            <a:spLocks noGrp="1"/>
          </p:cNvSpPr>
          <p:nvPr/>
        </p:nvSpPr>
        <p:spPr>
          <a:xfrm>
            <a:off x="762000" y="5747146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25AE3E-DC9C-4AD3-BA2E-7C861EE4AEFE}"/>
              </a:ext>
            </a:extLst>
          </p:cNvPr>
          <p:cNvSpPr>
            <a:spLocks noGrp="1"/>
          </p:cNvSpPr>
          <p:nvPr/>
        </p:nvSpPr>
        <p:spPr>
          <a:xfrm>
            <a:off x="1371600" y="2196408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Colocation planning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163543-2973-4D6C-803F-FAB7A28A3ABC}"/>
              </a:ext>
            </a:extLst>
          </p:cNvPr>
          <p:cNvSpPr>
            <a:spLocks noGrp="1"/>
          </p:cNvSpPr>
          <p:nvPr/>
        </p:nvSpPr>
        <p:spPr>
          <a:xfrm>
            <a:off x="1371600" y="2529783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Options matched to rack capacity, power density, connectivity needs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and project delivery schedules.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065E3-D286-4472-88D0-B636A4035FC3}"/>
              </a:ext>
            </a:extLst>
          </p:cNvPr>
          <p:cNvSpPr>
            <a:spLocks noGrp="1"/>
          </p:cNvSpPr>
          <p:nvPr/>
        </p:nvSpPr>
        <p:spPr>
          <a:xfrm>
            <a:off x="1371600" y="3354591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Solutions and commercial liaison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580151-4F81-419D-BBF0-631934EC7F96}"/>
              </a:ext>
            </a:extLst>
          </p:cNvPr>
          <p:cNvSpPr>
            <a:spLocks noGrp="1"/>
          </p:cNvSpPr>
          <p:nvPr/>
        </p:nvSpPr>
        <p:spPr>
          <a:xfrm>
            <a:off x="1371600" y="3687966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Longstanding relationships and agency authorization from selected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data centers support solution planning and contract coordination.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17A5D0-A938-43A5-9A48-77AC0E903AF7}"/>
              </a:ext>
            </a:extLst>
          </p:cNvPr>
          <p:cNvSpPr>
            <a:spLocks noGrp="1"/>
          </p:cNvSpPr>
          <p:nvPr/>
        </p:nvSpPr>
        <p:spPr>
          <a:xfrm>
            <a:off x="1371600" y="4512774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Rack installation and network access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324A8A-101A-4942-A27E-5AB350E17EBC}"/>
              </a:ext>
            </a:extLst>
          </p:cNvPr>
          <p:cNvSpPr>
            <a:spLocks noGrp="1"/>
          </p:cNvSpPr>
          <p:nvPr/>
        </p:nvSpPr>
        <p:spPr>
          <a:xfrm>
            <a:off x="1371600" y="4846149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Coordination of site access, equipment installation and connectivity,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with support for project testing and acceptance.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2E5EF0-12C9-482F-8FDB-281A364C1E39}"/>
              </a:ext>
            </a:extLst>
          </p:cNvPr>
          <p:cNvSpPr>
            <a:spLocks noGrp="1"/>
          </p:cNvSpPr>
          <p:nvPr/>
        </p:nvSpPr>
        <p:spPr>
          <a:xfrm>
            <a:off x="1371600" y="5670956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Handover and operational support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3210FA-24CC-4F0E-8807-05742AE34835}"/>
              </a:ext>
            </a:extLst>
          </p:cNvPr>
          <p:cNvSpPr>
            <a:spLocks noGrp="1"/>
          </p:cNvSpPr>
          <p:nvPr/>
        </p:nvSpPr>
        <p:spPr>
          <a:xfrm>
            <a:off x="1371600" y="6004331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Documentation handover and coordination of local data center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requirements, followed by ongoing operational support.</a:t>
            </a:r>
          </a:p>
        </p:txBody>
      </p:sp>
    </p:spTree>
    <p:extLst>
      <p:ext uri="{BB962C8B-B14F-4D97-AF65-F5344CB8AC3E}">
        <p14:creationId xmlns:p14="http://schemas.microsoft.com/office/powerpoint/2010/main" val="1968427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BCD1BA1-7FF9-4958-B6B3-ABAB0E0F4E65}"/>
              </a:ext>
            </a:extLst>
          </p:cNvPr>
          <p:cNvSpPr>
            <a:spLocks noGrp="1"/>
          </p:cNvSpPr>
          <p:nvPr/>
        </p:nvSpPr>
        <p:spPr>
          <a:xfrm>
            <a:off x="5478809" y="2279302"/>
            <a:ext cx="2785020" cy="1752600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0C40BF9-9ABC-4BA7-A3BB-7B703C73A299}"/>
              </a:ext>
            </a:extLst>
          </p:cNvPr>
          <p:cNvSpPr>
            <a:spLocks noGrp="1"/>
          </p:cNvSpPr>
          <p:nvPr/>
        </p:nvSpPr>
        <p:spPr>
          <a:xfrm>
            <a:off x="8644830" y="2279302"/>
            <a:ext cx="2785169" cy="1752600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809BDFD-8425-4E92-8977-674AFB24F6C1}"/>
              </a:ext>
            </a:extLst>
          </p:cNvPr>
          <p:cNvSpPr>
            <a:spLocks noGrp="1"/>
          </p:cNvSpPr>
          <p:nvPr/>
        </p:nvSpPr>
        <p:spPr>
          <a:xfrm>
            <a:off x="5478809" y="4412902"/>
            <a:ext cx="2785020" cy="1752600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F05FC00-23DB-4839-ABFC-088077DF0989}"/>
              </a:ext>
            </a:extLst>
          </p:cNvPr>
          <p:cNvSpPr>
            <a:spLocks noGrp="1"/>
          </p:cNvSpPr>
          <p:nvPr/>
        </p:nvSpPr>
        <p:spPr>
          <a:xfrm>
            <a:off x="8644830" y="4412902"/>
            <a:ext cx="2785169" cy="1752600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08A3DF-05B0-4F61-B714-C92B701757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41" r="5641"/>
          <a:stretch>
            <a:fillRect/>
          </a:stretch>
        </p:blipFill>
        <p:spPr>
          <a:xfrm>
            <a:off x="0" y="0"/>
            <a:ext cx="4869209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23EDDCB-55F7-45CA-8464-0F53D675E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783609" y="2609478"/>
            <a:ext cx="177849" cy="17784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2B0E5FC-7658-4775-98D0-CB49EB324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949630" y="2626689"/>
            <a:ext cx="177849" cy="14342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6A9438D-E9C0-4682-8F60-2AF144355E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783609" y="4743078"/>
            <a:ext cx="177849" cy="1778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EB00354-9514-435C-B09C-3902B69664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949630" y="4752605"/>
            <a:ext cx="177849" cy="1587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B9CFB6-77E4-439A-A424-5E8846316175}"/>
              </a:ext>
            </a:extLst>
          </p:cNvPr>
          <p:cNvSpPr>
            <a:spLocks noGrp="1"/>
          </p:cNvSpPr>
          <p:nvPr/>
        </p:nvSpPr>
        <p:spPr>
          <a:xfrm>
            <a:off x="5478780" y="609600"/>
            <a:ext cx="59531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 dirty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Managed </a:t>
            </a:r>
            <a:r>
              <a:rPr lang="en-US" altLang="zh-CN" sz="2700" b="1" dirty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service for </a:t>
            </a:r>
            <a:r>
              <a:rPr sz="2700" b="1" dirty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network infrastructure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A77BB9-5C56-4D95-9238-EA98617598C4}"/>
              </a:ext>
            </a:extLst>
          </p:cNvPr>
          <p:cNvSpPr>
            <a:spLocks noGrp="1"/>
          </p:cNvSpPr>
          <p:nvPr/>
        </p:nvSpPr>
        <p:spPr>
          <a:xfrm>
            <a:off x="5478780" y="1509747"/>
            <a:ext cx="59531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 dirty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VNT supplies, deploys and maintains the equipment.</a:t>
            </a:r>
          </a:p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 dirty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Clients use it under contract, without purchasing it.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0AFFCE-E5F2-4431-ADFB-3164582FE527}"/>
              </a:ext>
            </a:extLst>
          </p:cNvPr>
          <p:cNvSpPr>
            <a:spLocks noGrp="1"/>
          </p:cNvSpPr>
          <p:nvPr/>
        </p:nvSpPr>
        <p:spPr>
          <a:xfrm>
            <a:off x="5783580" y="2965133"/>
            <a:ext cx="22764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Planning and deployment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58804-BA6B-4D8E-A132-0ACE8C3C5679}"/>
              </a:ext>
            </a:extLst>
          </p:cNvPr>
          <p:cNvSpPr>
            <a:spLocks noGrp="1"/>
          </p:cNvSpPr>
          <p:nvPr/>
        </p:nvSpPr>
        <p:spPr>
          <a:xfrm>
            <a:off x="5783580" y="3269933"/>
            <a:ext cx="22764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Equipment selection, installation and configuration through to commissioning.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0DB99-2647-4F2C-95F3-64F25758D91B}"/>
              </a:ext>
            </a:extLst>
          </p:cNvPr>
          <p:cNvSpPr>
            <a:spLocks noGrp="1"/>
          </p:cNvSpPr>
          <p:nvPr/>
        </p:nvSpPr>
        <p:spPr>
          <a:xfrm>
            <a:off x="8949595" y="2965133"/>
            <a:ext cx="22764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Supply and ownership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AFB7B0-E751-4EE0-A4C7-73920251D08E}"/>
              </a:ext>
            </a:extLst>
          </p:cNvPr>
          <p:cNvSpPr>
            <a:spLocks noGrp="1"/>
          </p:cNvSpPr>
          <p:nvPr/>
        </p:nvSpPr>
        <p:spPr>
          <a:xfrm>
            <a:off x="8949595" y="3269933"/>
            <a:ext cx="22764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VNT funds procurement and</a:t>
            </a:r>
          </a:p>
          <a:p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retains equipment ownership.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1BC59D-465E-4AA2-A3DC-D5E29C2B3D57}"/>
              </a:ext>
            </a:extLst>
          </p:cNvPr>
          <p:cNvSpPr>
            <a:spLocks noGrp="1"/>
          </p:cNvSpPr>
          <p:nvPr/>
        </p:nvSpPr>
        <p:spPr>
          <a:xfrm>
            <a:off x="5783580" y="5098733"/>
            <a:ext cx="22764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Ongoing maintenance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DB9BB2-6352-4C0A-A59D-C95DA8B92FC3}"/>
              </a:ext>
            </a:extLst>
          </p:cNvPr>
          <p:cNvSpPr>
            <a:spLocks noGrp="1"/>
          </p:cNvSpPr>
          <p:nvPr/>
        </p:nvSpPr>
        <p:spPr>
          <a:xfrm>
            <a:off x="5783580" y="5403533"/>
            <a:ext cx="22764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Routine management and fault resolution, with changes and expansion as needed.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A09872-32B6-4C58-9294-F361685E28C2}"/>
              </a:ext>
            </a:extLst>
          </p:cNvPr>
          <p:cNvSpPr>
            <a:spLocks noGrp="1"/>
          </p:cNvSpPr>
          <p:nvPr/>
        </p:nvSpPr>
        <p:spPr>
          <a:xfrm>
            <a:off x="8949595" y="5098733"/>
            <a:ext cx="22764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Contract and service scope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35CB72-EB1B-4919-86C4-F2007B909D50}"/>
              </a:ext>
            </a:extLst>
          </p:cNvPr>
          <p:cNvSpPr>
            <a:spLocks noGrp="1"/>
          </p:cNvSpPr>
          <p:nvPr/>
        </p:nvSpPr>
        <p:spPr>
          <a:xfrm>
            <a:off x="8949595" y="5403533"/>
            <a:ext cx="22764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05000"/>
              </a:lnSpc>
              <a:buNone/>
              <a:def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The contract defines usage rights, service duration and support arrangements.</a:t>
            </a:r>
          </a:p>
        </p:txBody>
      </p:sp>
    </p:spTree>
    <p:extLst>
      <p:ext uri="{BB962C8B-B14F-4D97-AF65-F5344CB8AC3E}">
        <p14:creationId xmlns:p14="http://schemas.microsoft.com/office/powerpoint/2010/main" val="167614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0CAD27-CA65-4CA1-9AD4-DF25769E742D}"/>
              </a:ext>
            </a:extLst>
          </p:cNvPr>
          <p:cNvSpPr>
            <a:spLocks noGrp="1"/>
          </p:cNvSpPr>
          <p:nvPr/>
        </p:nvSpPr>
        <p:spPr>
          <a:xfrm>
            <a:off x="762000" y="2196405"/>
            <a:ext cx="381000" cy="19050"/>
          </a:xfrm>
          <a:prstGeom prst="rect">
            <a:avLst/>
          </a:prstGeom>
          <a:solidFill>
            <a:srgbClr val="80718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D87087-588F-46EC-BD0F-DFEE0779732A}"/>
              </a:ext>
            </a:extLst>
          </p:cNvPr>
          <p:cNvSpPr>
            <a:spLocks noGrp="1"/>
          </p:cNvSpPr>
          <p:nvPr/>
        </p:nvSpPr>
        <p:spPr>
          <a:xfrm>
            <a:off x="762000" y="3354585"/>
            <a:ext cx="381000" cy="190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504DA6-F2B6-4DB7-9CA8-18CAB9801117}"/>
              </a:ext>
            </a:extLst>
          </p:cNvPr>
          <p:cNvSpPr>
            <a:spLocks noGrp="1"/>
          </p:cNvSpPr>
          <p:nvPr/>
        </p:nvSpPr>
        <p:spPr>
          <a:xfrm>
            <a:off x="762000" y="4512766"/>
            <a:ext cx="381000" cy="190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4F9F18-B1CF-4C9D-AEEE-2FD4FF0C44A9}"/>
              </a:ext>
            </a:extLst>
          </p:cNvPr>
          <p:cNvSpPr>
            <a:spLocks noGrp="1"/>
          </p:cNvSpPr>
          <p:nvPr/>
        </p:nvSpPr>
        <p:spPr>
          <a:xfrm>
            <a:off x="762000" y="5670946"/>
            <a:ext cx="381000" cy="19050"/>
          </a:xfrm>
          <a:prstGeom prst="rect">
            <a:avLst/>
          </a:prstGeom>
          <a:solidFill>
            <a:srgbClr val="42464B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99A55FF-F25C-4C6F-8363-65A2A921DE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21" r="30021"/>
          <a:stretch>
            <a:fillRect/>
          </a:stretch>
        </p:blipFill>
        <p:spPr>
          <a:xfrm>
            <a:off x="7322790" y="0"/>
            <a:ext cx="486920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2EEE57-920C-4F3E-8CEE-3D548BAA4D28}"/>
              </a:ext>
            </a:extLst>
          </p:cNvPr>
          <p:cNvSpPr>
            <a:spLocks noGrp="1"/>
          </p:cNvSpPr>
          <p:nvPr/>
        </p:nvSpPr>
        <p:spPr>
          <a:xfrm>
            <a:off x="762000" y="609600"/>
            <a:ext cx="63531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European delivery and integration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4FF31-2571-4534-B37D-722039170329}"/>
              </a:ext>
            </a:extLst>
          </p:cNvPr>
          <p:cNvSpPr>
            <a:spLocks noGrp="1"/>
          </p:cNvSpPr>
          <p:nvPr/>
        </p:nvSpPr>
        <p:spPr>
          <a:xfrm>
            <a:off x="762000" y="1190625"/>
            <a:ext cx="61912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Hardware supply, onsite implementation and outsourced technical</a:t>
            </a:r>
          </a:p>
          <a:p>
            <a:pPr algn="l">
              <a:lnSpc>
                <a:spcPct val="112000"/>
              </a:lnSpc>
              <a:buNone/>
              <a:def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support for international clients with projects in Europe.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22940E-6624-462B-B976-9064C8BAFC01}"/>
              </a:ext>
            </a:extLst>
          </p:cNvPr>
          <p:cNvSpPr>
            <a:spLocks noGrp="1"/>
          </p:cNvSpPr>
          <p:nvPr/>
        </p:nvSpPr>
        <p:spPr>
          <a:xfrm>
            <a:off x="762000" y="2272605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0709C1-BE22-44F7-8838-889BB867D3A7}"/>
              </a:ext>
            </a:extLst>
          </p:cNvPr>
          <p:cNvSpPr>
            <a:spLocks noGrp="1"/>
          </p:cNvSpPr>
          <p:nvPr/>
        </p:nvSpPr>
        <p:spPr>
          <a:xfrm>
            <a:off x="762000" y="3430785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4603FD-538E-468C-9FCA-698BB1A0448A}"/>
              </a:ext>
            </a:extLst>
          </p:cNvPr>
          <p:cNvSpPr>
            <a:spLocks noGrp="1"/>
          </p:cNvSpPr>
          <p:nvPr/>
        </p:nvSpPr>
        <p:spPr>
          <a:xfrm>
            <a:off x="762000" y="4588966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529A3B-82F1-4E48-91FE-2FE0BD22A092}"/>
              </a:ext>
            </a:extLst>
          </p:cNvPr>
          <p:cNvSpPr>
            <a:spLocks noGrp="1"/>
          </p:cNvSpPr>
          <p:nvPr/>
        </p:nvSpPr>
        <p:spPr>
          <a:xfrm>
            <a:off x="762000" y="5747146"/>
            <a:ext cx="476250" cy="5009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97242B-2A58-4340-AD5D-8B9EFA15334C}"/>
              </a:ext>
            </a:extLst>
          </p:cNvPr>
          <p:cNvSpPr>
            <a:spLocks noGrp="1"/>
          </p:cNvSpPr>
          <p:nvPr/>
        </p:nvSpPr>
        <p:spPr>
          <a:xfrm>
            <a:off x="1371600" y="2196408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Hardware selection and supply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1F698C-F74E-4744-8BCA-60903A6C3BC1}"/>
              </a:ext>
            </a:extLst>
          </p:cNvPr>
          <p:cNvSpPr>
            <a:spLocks noGrp="1"/>
          </p:cNvSpPr>
          <p:nvPr/>
        </p:nvSpPr>
        <p:spPr>
          <a:xfrm>
            <a:off x="1371600" y="2529783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Selection and procurement of network, server and storage equipment,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with installation and setup.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519F0A-A96A-4282-A1F5-6C9F6D6CF773}"/>
              </a:ext>
            </a:extLst>
          </p:cNvPr>
          <p:cNvSpPr>
            <a:spLocks noGrp="1"/>
          </p:cNvSpPr>
          <p:nvPr/>
        </p:nvSpPr>
        <p:spPr>
          <a:xfrm>
            <a:off x="1371600" y="3354591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Onsite installation and commissioning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DDA104-80E1-4B0F-8D13-D710B1D34362}"/>
              </a:ext>
            </a:extLst>
          </p:cNvPr>
          <p:cNvSpPr>
            <a:spLocks noGrp="1"/>
          </p:cNvSpPr>
          <p:nvPr/>
        </p:nvSpPr>
        <p:spPr>
          <a:xfrm>
            <a:off x="1371600" y="3687966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Rack installation, cabling and basic configuration,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with system testing and commissioning support.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DB1A4D-A24C-4FDE-B707-A1957E539765}"/>
              </a:ext>
            </a:extLst>
          </p:cNvPr>
          <p:cNvSpPr>
            <a:spLocks noGrp="1"/>
          </p:cNvSpPr>
          <p:nvPr/>
        </p:nvSpPr>
        <p:spPr>
          <a:xfrm>
            <a:off x="1371600" y="4512774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Local project coordination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1DF319-9F61-4DB5-94B7-C3E9CFD872CB}"/>
              </a:ext>
            </a:extLst>
          </p:cNvPr>
          <p:cNvSpPr>
            <a:spLocks noGrp="1"/>
          </p:cNvSpPr>
          <p:nvPr/>
        </p:nvSpPr>
        <p:spPr>
          <a:xfrm>
            <a:off x="1371600" y="4846149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Coordination with data centers, suppliers and onsite teams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on equipment arrivals, site access and project handover.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75ECB1-68BE-4910-B43F-D8B69F9D55BB}"/>
              </a:ext>
            </a:extLst>
          </p:cNvPr>
          <p:cNvSpPr>
            <a:spLocks noGrp="1"/>
          </p:cNvSpPr>
          <p:nvPr/>
        </p:nvSpPr>
        <p:spPr>
          <a:xfrm>
            <a:off x="1371600" y="5670956"/>
            <a:ext cx="55626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2000"/>
              </a:lnSpc>
              <a:buNone/>
              <a:def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Ongoing technical support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AD6F56-14F0-499C-BA4E-C67C32A69589}"/>
              </a:ext>
            </a:extLst>
          </p:cNvPr>
          <p:cNvSpPr>
            <a:spLocks noGrp="1"/>
          </p:cNvSpPr>
          <p:nvPr/>
        </p:nvSpPr>
        <p:spPr>
          <a:xfrm>
            <a:off x="1371600" y="6004331"/>
            <a:ext cx="556260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l"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Remote and onsite support for maintenance, configuration changes</a:t>
            </a:r>
          </a:p>
          <a:p>
            <a:pPr algn="l">
              <a:lnSpc>
                <a:spcPct val="115000"/>
              </a:lnSpc>
              <a:buNone/>
              <a:def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and subsequent expansion.</a:t>
            </a:r>
          </a:p>
        </p:txBody>
      </p:sp>
    </p:spTree>
    <p:extLst>
      <p:ext uri="{BB962C8B-B14F-4D97-AF65-F5344CB8AC3E}">
        <p14:creationId xmlns:p14="http://schemas.microsoft.com/office/powerpoint/2010/main" val="882654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27A7993-4E9D-4A53-A728-31B1D40E4F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546" b="14546"/>
          <a:stretch>
            <a:fillRect/>
          </a:stretch>
        </p:blipFill>
        <p:spPr>
          <a:xfrm>
            <a:off x="2286000" y="0"/>
            <a:ext cx="9906000" cy="6858000"/>
          </a:xfrm>
          <a:prstGeom prst="rect">
            <a:avLst/>
          </a:prstGeom>
        </p:spPr>
      </p:pic>
      <p:sp>
        <p:nvSpPr>
          <p:cNvPr id="3" name="背景柔化">
            <a:extLst>
              <a:ext uri="{FF2B5EF4-FFF2-40B4-BE49-F238E27FC236}">
                <a16:creationId xmlns:a16="http://schemas.microsoft.com/office/drawing/2014/main" id="{2C75E95F-2975-41BC-8A3A-EE608833BDC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6FA">
              <a:alpha val="86000"/>
            </a:srgbClr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邮箱底色">
            <a:extLst>
              <a:ext uri="{FF2B5EF4-FFF2-40B4-BE49-F238E27FC236}">
                <a16:creationId xmlns:a16="http://schemas.microsoft.com/office/drawing/2014/main" id="{07F8E727-8111-4F51-A3BA-AA81A5BC10F6}"/>
              </a:ext>
            </a:extLst>
          </p:cNvPr>
          <p:cNvSpPr>
            <a:spLocks noGrp="1"/>
          </p:cNvSpPr>
          <p:nvPr/>
        </p:nvSpPr>
        <p:spPr>
          <a:xfrm>
            <a:off x="4411694" y="4129088"/>
            <a:ext cx="3368612" cy="542925"/>
          </a:xfrm>
          <a:prstGeom prst="roundRect">
            <a:avLst>
              <a:gd name="adj" fmla="val 24561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8AC9C27-4704-4D91-A86A-B2F226EAFAD2}"/>
              </a:ext>
            </a:extLst>
          </p:cNvPr>
          <p:cNvSpPr>
            <a:spLocks noGrp="1"/>
          </p:cNvSpPr>
          <p:nvPr/>
        </p:nvSpPr>
        <p:spPr>
          <a:xfrm>
            <a:off x="2857500" y="2343150"/>
            <a:ext cx="647700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ctr">
              <a:lnSpc>
                <a:spcPct val="100000"/>
              </a:lnSpc>
              <a:buNone/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We look forward to</a:t>
            </a:r>
          </a:p>
          <a:p>
            <a:pPr algn="ctr">
              <a:lnSpc>
                <a:spcPct val="100000"/>
              </a:lnSpc>
              <a:buNone/>
              <a:def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working with you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6C33D10-2C0A-41B6-98DB-599AFC4FA602}"/>
              </a:ext>
            </a:extLst>
          </p:cNvPr>
          <p:cNvSpPr>
            <a:spLocks noGrp="1"/>
          </p:cNvSpPr>
          <p:nvPr/>
        </p:nvSpPr>
        <p:spPr>
          <a:xfrm>
            <a:off x="2857500" y="3705225"/>
            <a:ext cx="64770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ctr">
              <a:lnSpc>
                <a:spcPct val="100000"/>
              </a:lnSpc>
              <a:buNone/>
              <a:def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42464B"/>
                </a:solidFill>
                <a:latin typeface="Noto Sans SC"/>
                <a:ea typeface="Noto Sans SC"/>
                <a:cs typeface="Noto Sans SC"/>
              </a:rPr>
              <a:t>Local support in Europe and ICT infrastructure services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E436305-8B13-4C99-9C42-E519544C9AFA}"/>
              </a:ext>
            </a:extLst>
          </p:cNvPr>
          <p:cNvSpPr>
            <a:spLocks noGrp="1"/>
          </p:cNvSpPr>
          <p:nvPr/>
        </p:nvSpPr>
        <p:spPr>
          <a:xfrm>
            <a:off x="3429000" y="5281613"/>
            <a:ext cx="533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ctr">
              <a:lnSpc>
                <a:spcPct val="110000"/>
              </a:lnSpc>
              <a:buNone/>
              <a:def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656B72"/>
                </a:solidFill>
                <a:latin typeface="Noto Sans SC"/>
                <a:ea typeface="Noto Sans SC"/>
                <a:cs typeface="Noto Sans SC"/>
              </a:rPr>
              <a:t>VIOLET NEXUS TECH SERVICES S.L.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18E4E35F-D2A5-44E7-9EEF-07787FBB6023}"/>
              </a:ext>
            </a:extLst>
          </p:cNvPr>
          <p:cNvSpPr>
            <a:spLocks noGrp="1"/>
          </p:cNvSpPr>
          <p:nvPr/>
        </p:nvSpPr>
        <p:spPr>
          <a:xfrm>
            <a:off x="4476750" y="4233863"/>
            <a:ext cx="3238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defPPr>
            <a:lvl1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1pPr>
            <a:lvl2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2pPr>
            <a:lvl3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3pPr>
            <a:lvl4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4pPr>
            <a:lvl5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5pPr>
            <a:lvl6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6pPr>
            <a:lvl7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7pPr>
            <a:lvl8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8pPr>
            <a:lvl9pPr algn="ctr"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lvl9pPr>
          </a:lstStyle>
          <a:p>
            <a:pPr algn="ctr">
              <a:lnSpc>
                <a:spcPct val="110000"/>
              </a:lnSpc>
              <a:buNone/>
              <a:def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1">
                <a:solidFill>
                  <a:srgbClr val="80718F"/>
                </a:solidFill>
                <a:latin typeface="Noto Sans SC"/>
                <a:ea typeface="Noto Sans SC"/>
                <a:cs typeface="Noto Sans SC"/>
                <a:hlinkClick r:id="rId4"/>
              </a:rPr>
              <a:t>service@vntservice.com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05E0ABA-D36E-4CA8-8A0B-BFE1FDFE0E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10" t="12500" r="5758" b="12005"/>
          <a:stretch/>
        </p:blipFill>
        <p:spPr>
          <a:xfrm>
            <a:off x="5143500" y="1352550"/>
            <a:ext cx="1905000" cy="67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5533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VNT Graphite and Violet">
      <a:dk1>
        <a:srgbClr val="42464B"/>
      </a:dk1>
      <a:lt1>
        <a:srgbClr val="FFFFFF"/>
      </a:lt1>
      <a:dk2>
        <a:srgbClr val="656B72"/>
      </a:dk2>
      <a:lt2>
        <a:srgbClr val="E4E2E7"/>
      </a:lt2>
      <a:accent1>
        <a:srgbClr val="80718F"/>
      </a:accent1>
      <a:accent2>
        <a:srgbClr val="42464B"/>
      </a:accent2>
      <a:accent3>
        <a:srgbClr val="A5A1AB"/>
      </a:accent3>
      <a:accent4>
        <a:srgbClr val="78838D"/>
      </a:accent4>
      <a:accent5>
        <a:srgbClr val="D1CAD8"/>
      </a:accent5>
      <a:accent6>
        <a:srgbClr val="85928F"/>
      </a:accent6>
      <a:hlink>
        <a:srgbClr val="80718F"/>
      </a:hlink>
      <a:folHlink>
        <a:srgbClr val="71617F"/>
      </a:folHlink>
    </a:clrScheme>
    <a:fontScheme name="">
      <a:majorFont>
        <a:latin typeface="Noto Sans SC"/>
        <a:ea typeface=""/>
        <a:cs typeface=""/>
      </a:majorFont>
      <a:minorFont>
        <a:latin typeface="Noto Sans SC"/>
        <a:ea typeface=""/>
        <a:cs typeface=""/>
      </a:minorFont>
    </a:fontScheme>
    <a:fmtScheme name="VNT Graphite and Viole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VNT Graphite and Violet">
      <a:dk1>
        <a:srgbClr val="42464B"/>
      </a:dk1>
      <a:lt1>
        <a:srgbClr val="FFFFFF"/>
      </a:lt1>
      <a:dk2>
        <a:srgbClr val="656B72"/>
      </a:dk2>
      <a:lt2>
        <a:srgbClr val="E4E2E7"/>
      </a:lt2>
      <a:accent1>
        <a:srgbClr val="80718F"/>
      </a:accent1>
      <a:accent2>
        <a:srgbClr val="42464B"/>
      </a:accent2>
      <a:accent3>
        <a:srgbClr val="A5A1AB"/>
      </a:accent3>
      <a:accent4>
        <a:srgbClr val="78838D"/>
      </a:accent4>
      <a:accent5>
        <a:srgbClr val="D1CAD8"/>
      </a:accent5>
      <a:accent6>
        <a:srgbClr val="85928F"/>
      </a:accent6>
      <a:hlink>
        <a:srgbClr val="80718F"/>
      </a:hlink>
      <a:folHlink>
        <a:srgbClr val="71617F"/>
      </a:folHlink>
    </a:clrScheme>
    <a:fontScheme name="">
      <a:majorFont>
        <a:latin typeface="Noto Sans SC"/>
        <a:ea typeface=""/>
        <a:cs typeface=""/>
      </a:majorFont>
      <a:minorFont>
        <a:latin typeface="Noto Sans SC"/>
        <a:ea typeface=""/>
        <a:cs typeface=""/>
      </a:minorFont>
    </a:fontScheme>
    <a:fmtScheme name="VNT Graphite and Viole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Microsoft Office PowerPoint</Application>
  <DocSecurity>0</DocSecurity>
  <PresentationFormat>宽屏</PresentationFormat>
  <Paragraphs>106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9" baseType="lpstr">
      <vt:lpstr>Noto Sans SC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wangzhongyi (Bob, TS)</cp:lastModifiedBy>
  <cp:revision>1</cp:revision>
  <dcterms:created xsi:type="dcterms:W3CDTF">2026-10-20T07:46:25Z</dcterms:created>
  <dcterms:modified xsi:type="dcterms:W3CDTF">2026-10-20T07:59:19Z</dcterms:modified>
</cp:coreProperties>
</file>