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b76010a44494b06" /><Relationship Type="http://schemas.openxmlformats.org/officeDocument/2006/relationships/extended-properties" Target="/docProps/app.xml" Id="R0462d00fe4d44005" /><Relationship Type="http://schemas.openxmlformats.org/officeDocument/2006/relationships/officeDocument" Target="/ppt/presentation.xml" Id="R4650d167e989445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79ec81c9cff4bbb"/>
  </p:sldMasterIdLst>
  <p:notesMasterIdLst>
    <p:notesMasterId xmlns:r="http://schemas.openxmlformats.org/officeDocument/2006/relationships" r:id="R83be12fe992941cc"/>
  </p:notesMasterIdLst>
  <p:sldIdLst>
    <p:sldId xmlns:r="http://schemas.openxmlformats.org/officeDocument/2006/relationships" id="256" r:id="R1b1c2b5523cd4f74"/>
    <p:sldId xmlns:r="http://schemas.openxmlformats.org/officeDocument/2006/relationships" id="257" r:id="R119d69e625a743f8"/>
    <p:sldId xmlns:r="http://schemas.openxmlformats.org/officeDocument/2006/relationships" id="258" r:id="R12555f7992bc43ba"/>
    <p:sldId xmlns:r="http://schemas.openxmlformats.org/officeDocument/2006/relationships" id="259" r:id="R02a8f99790954cfe"/>
    <p:sldId xmlns:r="http://schemas.openxmlformats.org/officeDocument/2006/relationships" id="260" r:id="R8c8eee6149b24a7f"/>
    <p:sldId xmlns:r="http://schemas.openxmlformats.org/officeDocument/2006/relationships" id="261" r:id="Ra2a8d316f0d44015"/>
    <p:sldId xmlns:r="http://schemas.openxmlformats.org/officeDocument/2006/relationships" id="262" r:id="Ra30a1193d38645c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cf33f65b8c840d1" /><Relationship Type="http://schemas.openxmlformats.org/officeDocument/2006/relationships/slideMaster" Target="/ppt/slideMasters/slideMaster1.xml" Id="R679ec81c9cff4bbb" /><Relationship Type="http://schemas.openxmlformats.org/officeDocument/2006/relationships/notesMaster" Target="/ppt/notesMasters/notesMaster1.xml" Id="R83be12fe992941cc" /><Relationship Type="http://schemas.openxmlformats.org/officeDocument/2006/relationships/presProps" Target="/ppt/presProps.xml" Id="R4ffe91db57174a63" /><Relationship Type="http://schemas.openxmlformats.org/officeDocument/2006/relationships/tableStyles" Target="/ppt/tableStyles.xml" Id="Rd577440f30d0418e" /><Relationship Type="http://schemas.openxmlformats.org/officeDocument/2006/relationships/slide" Target="/ppt/slides/slide1.xml" Id="R1b1c2b5523cd4f74" /><Relationship Type="http://schemas.openxmlformats.org/officeDocument/2006/relationships/slide" Target="/ppt/slides/slide2.xml" Id="R119d69e625a743f8" /><Relationship Type="http://schemas.openxmlformats.org/officeDocument/2006/relationships/slide" Target="/ppt/slides/slide3.xml" Id="R12555f7992bc43ba" /><Relationship Type="http://schemas.openxmlformats.org/officeDocument/2006/relationships/slide" Target="/ppt/slides/slide4.xml" Id="R02a8f99790954cfe" /><Relationship Type="http://schemas.openxmlformats.org/officeDocument/2006/relationships/slide" Target="/ppt/slides/slide5.xml" Id="R8c8eee6149b24a7f" /><Relationship Type="http://schemas.openxmlformats.org/officeDocument/2006/relationships/slide" Target="/ppt/slides/slide6.xml" Id="Ra2a8d316f0d44015" /><Relationship Type="http://schemas.openxmlformats.org/officeDocument/2006/relationships/slide" Target="/ppt/slides/slide7.xml" Id="Ra30a1193d38645c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c3cee0fbde44fd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VNT Graphite and Violet">
      <a:dk1>
        <a:srgbClr val="42464B"/>
      </a:dk1>
      <a:lt1>
        <a:srgbClr val="FFFFFF"/>
      </a:lt1>
      <a:dk2>
        <a:srgbClr val="656B72"/>
      </a:dk2>
      <a:lt2>
        <a:srgbClr val="E4E2E7"/>
      </a:lt2>
      <a:accent1>
        <a:srgbClr val="80718F"/>
      </a:accent1>
      <a:accent2>
        <a:srgbClr val="42464B"/>
      </a:accent2>
      <a:accent3>
        <a:srgbClr val="A5A1AB"/>
      </a:accent3>
      <a:accent4>
        <a:srgbClr val="78838D"/>
      </a:accent4>
      <a:accent5>
        <a:srgbClr val="D1CAD8"/>
      </a:accent5>
      <a:accent6>
        <a:srgbClr val="85928F"/>
      </a:accent6>
      <a:hlink>
        <a:srgbClr val="80718F"/>
      </a:hlink>
      <a:folHlink>
        <a:srgbClr val="71617F"/>
      </a:folHlink>
    </a:clrScheme>
    <a:fontScheme name="">
      <a:majorFont>
        <a:latin typeface="Noto Sans SC"/>
        <a:ea typeface=""/>
        <a:cs typeface=""/>
      </a:majorFont>
      <a:minorFont>
        <a:latin typeface="Noto Sans SC"/>
        <a:ea typeface=""/>
        <a:cs typeface=""/>
      </a:minorFont>
    </a:fontScheme>
    <a:fmtScheme name="VNT Graphite and Viole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d5bcf0f10ea4927" /><Relationship Type="http://schemas.openxmlformats.org/officeDocument/2006/relationships/notesMaster" Target="/ppt/notesMasters/notesMaster1.xml" Id="R2743a591c14a4de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876c21bfa454b7d" /><Relationship Type="http://schemas.openxmlformats.org/officeDocument/2006/relationships/notesMaster" Target="/ppt/notesMasters/notesMaster1.xml" Id="R7fbe27fad477480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99b1f3048354a0a" /><Relationship Type="http://schemas.openxmlformats.org/officeDocument/2006/relationships/notesMaster" Target="/ppt/notesMasters/notesMaster1.xml" Id="R15cb3747d4a94ed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571d59bb7814be4" /><Relationship Type="http://schemas.openxmlformats.org/officeDocument/2006/relationships/notesMaster" Target="/ppt/notesMasters/notesMaster1.xml" Id="Refa241db54d046f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4ab60047b6b4719" /><Relationship Type="http://schemas.openxmlformats.org/officeDocument/2006/relationships/notesMaster" Target="/ppt/notesMasters/notesMaster1.xml" Id="R10d6f6d24737400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c18f0cbeba94752" /><Relationship Type="http://schemas.openxmlformats.org/officeDocument/2006/relationships/notesMaster" Target="/ppt/notesMasters/notesMaster1.xml" Id="Ra7d4e8c82d874a6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9471c5c3f60472c" /><Relationship Type="http://schemas.openxmlformats.org/officeDocument/2006/relationships/notesMaster" Target="/ppt/notesMasters/notesMaster1.xml" Id="R3de63c24866b4a6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Traducción al español del archivo actualizado VNT_Company profile_en.pptx, diapositiva 1. Las imágenes de centros de datos son ilustraciones generadas con OpenAI ImageGen. No representan instalaciones, proyectos o empleados específicos de VNT.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Traducción al español del archivo actualizado VNT_Company profile_en.pptx, diapositiva 2. Se conservan los iconos de la presentación original.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Traducción al español del archivo actualizado VNT_Company profile_en.pptx, diapositiva 3. Se conservan los iconos de la presentación original.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Traducción al español del archivo actualizado VNT_Company profile_en.pptx, diapositiva 4. Las imágenes de centros de datos son ilustraciones generadas con OpenAI ImageGen. No representan instalaciones, proyectos o empleados específicos de VNT.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Traducción al español del archivo actualizado VNT_Company profile_en.pptx, diapositiva 5. Las imágenes de centros de datos son ilustraciones generadas con OpenAI ImageGen. No representan instalaciones, proyectos o empleados específicos de VNT.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Traducción al español del archivo actualizado VNT_Company profile_en.pptx, diapositiva 6. Las imágenes de centros de datos son ilustraciones generadas con OpenAI ImageGen. No representan instalaciones, proyectos o empleados específicos de VNT.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Traducción al español del archivo actualizado VNT_Company profile_en.pptx, diapositiva 7. El globo aportado por el usuario es una ilustración conceptual. Sus conexiones no representan una cobertura de red real.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683ad6342fe45f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ea048acb4444c2a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48729d7a23146e0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64151619fa644af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4cdf7f778924e0a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8356f12fc2c483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4A72CD1-E693-4F5C-8E0D-5BA1C23B5BF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35025C46-9948-4924-82EB-895FDEA10B28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8597CDC2-70AC-46AC-A7C1-F5738ED0837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8148FCD-E6B7-4FAC-A57B-3D6A3BABBB5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19D1CED-5F25-486F-9B3C-8299746A71D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B8E4E80B-74A2-4E51-B791-85590EF23E6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38A7F6B-1EBF-4A6D-8996-38FE73453CC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437592D-A9AF-45D1-A632-927C23F2B96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F98732A-3932-4C57-9800-6E175671245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60DA5E3-3B56-4737-9E11-214BB2C5E46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fceefd150f341e2" /><Relationship Type="http://schemas.openxmlformats.org/officeDocument/2006/relationships/slideLayout" Target="/ppt/slideLayouts/slideLayout1.xml" Id="R49594ac3d9984980" /><Relationship Type="http://schemas.openxmlformats.org/officeDocument/2006/relationships/slideLayout" Target="/ppt/slideLayouts/slideLayout2.xml" Id="R429d18a0a6b94be0" /><Relationship Type="http://schemas.openxmlformats.org/officeDocument/2006/relationships/slideLayout" Target="/ppt/slideLayouts/slideLayout3.xml" Id="Rc59d05c911194663" /><Relationship Type="http://schemas.openxmlformats.org/officeDocument/2006/relationships/slideLayout" Target="/ppt/slideLayouts/slideLayout4.xml" Id="Rfc3fbe893e1347ee" /><Relationship Type="http://schemas.openxmlformats.org/officeDocument/2006/relationships/slideLayout" Target="/ppt/slideLayouts/slideLayout5.xml" Id="Rf181907d1be4496f" /><Relationship Type="http://schemas.openxmlformats.org/officeDocument/2006/relationships/slideLayout" Target="/ppt/slideLayouts/slideLayout6.xml" Id="Rfb0f0c04f9bb40c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9594ac3d9984980"/>
    <p:sldLayoutId xmlns:r="http://schemas.openxmlformats.org/officeDocument/2006/relationships" id="2147483650" r:id="R429d18a0a6b94be0"/>
    <p:sldLayoutId xmlns:r="http://schemas.openxmlformats.org/officeDocument/2006/relationships" id="2147483651" r:id="Rc59d05c911194663"/>
    <p:sldLayoutId xmlns:r="http://schemas.openxmlformats.org/officeDocument/2006/relationships" id="2147483652" r:id="Rfc3fbe893e1347ee"/>
    <p:sldLayoutId xmlns:r="http://schemas.openxmlformats.org/officeDocument/2006/relationships" id="2147483653" r:id="Rf181907d1be4496f"/>
    <p:sldLayoutId xmlns:r="http://schemas.openxmlformats.org/officeDocument/2006/relationships" id="2147483654" r:id="Rfb0f0c04f9bb40c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VNT Graphite and Violet">
      <a:dk1>
        <a:srgbClr val="42464B"/>
      </a:dk1>
      <a:lt1>
        <a:srgbClr val="FFFFFF"/>
      </a:lt1>
      <a:dk2>
        <a:srgbClr val="656B72"/>
      </a:dk2>
      <a:lt2>
        <a:srgbClr val="E4E2E7"/>
      </a:lt2>
      <a:accent1>
        <a:srgbClr val="80718F"/>
      </a:accent1>
      <a:accent2>
        <a:srgbClr val="42464B"/>
      </a:accent2>
      <a:accent3>
        <a:srgbClr val="A5A1AB"/>
      </a:accent3>
      <a:accent4>
        <a:srgbClr val="78838D"/>
      </a:accent4>
      <a:accent5>
        <a:srgbClr val="D1CAD8"/>
      </a:accent5>
      <a:accent6>
        <a:srgbClr val="85928F"/>
      </a:accent6>
      <a:hlink>
        <a:srgbClr val="80718F"/>
      </a:hlink>
      <a:folHlink>
        <a:srgbClr val="71617F"/>
      </a:folHlink>
    </a:clrScheme>
    <a:fontScheme name="">
      <a:majorFont>
        <a:latin typeface="Noto Sans SC"/>
        <a:ea typeface=""/>
        <a:cs typeface=""/>
      </a:majorFont>
      <a:minorFont>
        <a:latin typeface="Noto Sans SC"/>
        <a:ea typeface=""/>
        <a:cs typeface=""/>
      </a:minorFont>
    </a:fontScheme>
    <a:fmtScheme name="VNT Graphite and Viole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b2529c9106a48a2" /><Relationship Type="http://schemas.openxmlformats.org/officeDocument/2006/relationships/image" Target="/ppt/media/image.png" Id="R62eaadcc6c4649e4" /><Relationship Type="http://schemas.openxmlformats.org/officeDocument/2006/relationships/image" Target="/ppt/media/image2.png" Id="Rd038da36eb454167" /><Relationship Type="http://schemas.openxmlformats.org/officeDocument/2006/relationships/notesSlide" Target="/ppt/notesSlides/notesSlide1.xml" Id="R034345739f354da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44f08b56d424a01" /><Relationship Type="http://schemas.openxmlformats.org/officeDocument/2006/relationships/image" Target="/ppt/media/image3.png" Id="Rb5a3fd14844745fe" /><Relationship Type="http://schemas.openxmlformats.org/officeDocument/2006/relationships/image" Target="/ppt/media/image4.png" Id="R6ccbeb0bc52449a9" /><Relationship Type="http://schemas.openxmlformats.org/officeDocument/2006/relationships/image" Target="/ppt/media/image5.png" Id="R2c26edd3e1944447" /><Relationship Type="http://schemas.openxmlformats.org/officeDocument/2006/relationships/image" Target="/ppt/media/image6.png" Id="Ra10d4dbb78ff4b6b" /><Relationship Type="http://schemas.openxmlformats.org/officeDocument/2006/relationships/notesSlide" Target="/ppt/notesSlides/notesSlide2.xml" Id="Re74f9012e9c74f0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d4930c6485a4fe2" /><Relationship Type="http://schemas.openxmlformats.org/officeDocument/2006/relationships/image" Target="/ppt/media/image7.png" Id="R3e8b53abdeab4190" /><Relationship Type="http://schemas.openxmlformats.org/officeDocument/2006/relationships/notesSlide" Target="/ppt/notesSlides/notesSlide3.xml" Id="R64260eaa9b744e1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bc9d905bfaf45d8" /><Relationship Type="http://schemas.openxmlformats.org/officeDocument/2006/relationships/image" Target="/ppt/media/image8.png" Id="R067397b85c394474" /><Relationship Type="http://schemas.openxmlformats.org/officeDocument/2006/relationships/notesSlide" Target="/ppt/notesSlides/notesSlide4.xml" Id="Rf029da2b789748d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ff10122569c4e88" /><Relationship Type="http://schemas.openxmlformats.org/officeDocument/2006/relationships/image" Target="/ppt/media/image9.png" Id="Ref4bea75a0a142c7" /><Relationship Type="http://schemas.openxmlformats.org/officeDocument/2006/relationships/image" Target="/ppt/media/image10.png" Id="R3fda7e78ce7543d3" /><Relationship Type="http://schemas.openxmlformats.org/officeDocument/2006/relationships/image" Target="/ppt/media/image11.png" Id="R53a4ac87b71242e1" /><Relationship Type="http://schemas.openxmlformats.org/officeDocument/2006/relationships/image" Target="/ppt/media/image12.png" Id="R26bab3acb1a4456c" /><Relationship Type="http://schemas.openxmlformats.org/officeDocument/2006/relationships/image" Target="/ppt/media/image13.png" Id="Rf7afa548ceb644d8" /><Relationship Type="http://schemas.openxmlformats.org/officeDocument/2006/relationships/notesSlide" Target="/ppt/notesSlides/notesSlide5.xml" Id="Re90eb22971d44ed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aa868ec61b24fee" /><Relationship Type="http://schemas.openxmlformats.org/officeDocument/2006/relationships/image" Target="/ppt/media/image14.png" Id="R917d06e0d09a4dfb" /><Relationship Type="http://schemas.openxmlformats.org/officeDocument/2006/relationships/notesSlide" Target="/ppt/notesSlides/notesSlide6.xml" Id="R9d90c01de7824cc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8567eff031a46f0" /><Relationship Type="http://schemas.openxmlformats.org/officeDocument/2006/relationships/image" Target="/ppt/media/image15.png" Id="R0133807da32e4f33" /><Relationship Type="http://schemas.openxmlformats.org/officeDocument/2006/relationships/hyperlink" Target="mailto:service@vntservice.com" TargetMode="External" Id="R1e941d48d94948af" /><Relationship Type="http://schemas.openxmlformats.org/officeDocument/2006/relationships/image" Target="/ppt/media/image16.png" Id="R9498e6a376384e6d" /><Relationship Type="http://schemas.openxmlformats.org/officeDocument/2006/relationships/notesSlide" Target="/ppt/notesSlides/notesSlide7.xml" Id="Ref1dcac25e3c4d5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6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F790F1D5-BAE0-47D0-9D4A-F1C9BC204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391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6FA"/>
          </a:solidFill>
          <a:ln xmlns:a="http://schemas.openxmlformats.org/drawingml/2006/main" w="0">
            <a:noFill/>
          </a:ln>
        </p:spPr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A0116833-EA84-422D-BC5D-322235307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96407"/>
            <a:ext cx="4572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0718F"/>
          </a:solidFill>
          <a:ln xmlns:a="http://schemas.openxmlformats.org/drawingml/2006/main" w="0">
            <a:noFill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518A177C-7F2B-4800-966C-1B0144D9A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0"/>
            <a:ext cx="48006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6FA"/>
          </a:solidFill>
          <a:ln xmlns:a="http://schemas.openxmlformats.org/drawingml/2006/main" w="0">
            <a:noFill/>
          </a:ln>
        </p:spPr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B94687-23B3-471F-958D-F136DDD260B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eaadcc6c4649e4"/>
          <a:srcRect xmlns:a="http://schemas.openxmlformats.org/drawingml/2006/main" l="6266" t="0" r="626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391400" y="0"/>
            <a:ext cx="4800600" cy="6858000"/>
          </a:xfrm>
          <a:prstGeom xmlns:a="http://schemas.openxmlformats.org/drawingml/2006/main" prst="rect">
            <a:avLst/>
          </a:prstGeom>
        </p:spPr>
      </p:pic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D0DE1CA6-1386-472C-B1ED-92E84E1F3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8" y="3386138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2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2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2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2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2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2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2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2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2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rPr>
              <a:t>PRESENTACIÓN CORPORATIVA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A1BB935C-5DFC-4C4E-8244-7D827A915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733675"/>
            <a:ext cx="6257925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33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33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33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33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33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33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33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33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33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3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33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Perfil de empresa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7EE4642-F3A6-499D-836F-748C4CA69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717923"/>
            <a:ext cx="625792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500" b="0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500" b="0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500" b="0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500" b="0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500" b="0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500" b="0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500" b="0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500" b="0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500" b="0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500" b="0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500" b="0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Experiencia en el mercado europeo, con especialización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1500" b="0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500" b="0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en colocation y ejecución integral de proyectos TIC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45BBFFFB-117D-4BDA-8A9C-C28AB02E7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644" y="1711478"/>
            <a:ext cx="7334250" cy="1700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1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050" b="1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050" b="1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050" b="1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050" b="1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050" b="1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050" b="1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050" b="1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050" b="1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050" b="1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050" b="1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1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VIOLET NEXUS TECH SERVICES S.L.</a:t>
            </a:r>
          </a:p>
        </p:txBody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462DBA-59B6-4390-86F3-4CCE3D784C1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38da36eb454167"/>
          <a:srcRect xmlns:a="http://schemas.openxmlformats.org/drawingml/2006/main" l="5810" t="12500" r="5758" b="12005"/>
          <a:stretch xmlns:a="http://schemas.openxmlformats.org/drawingml/2006/main"/>
        </p:blipFill>
        <p:spPr>
          <a:xfrm xmlns:a="http://schemas.openxmlformats.org/drawingml/2006/main">
            <a:off x="762000" y="952500"/>
            <a:ext cx="1809750" cy="64183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373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469DF73-093C-4D6D-AB37-C9DF382A8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967805"/>
            <a:ext cx="4572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0718F"/>
          </a:solidFill>
          <a:ln xmlns:a="http://schemas.openxmlformats.org/drawingml/2006/main" w="0">
            <a:noFill/>
          </a:ln>
        </p:spPr>
      </p:sp>
      <p:sp>
        <p:nvSpPr>
          <p:cNvPr id="3" name="Rounded Rectangle 2">
            <a:extLst xmlns:a="http://schemas.openxmlformats.org/drawingml/2006/main">
              <a:ext uri="{FF2B5EF4-FFF2-40B4-BE49-F238E27FC236}">
                <a16:creationId xmlns:a16="http://schemas.microsoft.com/office/drawing/2014/main" id="{BA2EBDFD-2816-423D-82D4-8DF662C12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324100"/>
            <a:ext cx="5181600" cy="1847850"/>
          </a:xfrm>
          <a:prstGeom xmlns:a="http://schemas.openxmlformats.org/drawingml/2006/main" prst="roundRect">
            <a:avLst>
              <a:gd name="adj" fmla="val 6151"/>
            </a:avLst>
          </a:prstGeom>
          <a:solidFill xmlns:a="http://schemas.openxmlformats.org/drawingml/2006/main">
            <a:srgbClr val="F7F6FA"/>
          </a:solidFill>
          <a:ln xmlns:a="http://schemas.openxmlformats.org/drawingml/2006/main" w="0">
            <a:noFill/>
          </a:ln>
        </p:spPr>
      </p:sp>
      <p:sp>
        <p:nvSpPr>
          <p:cNvPr id="4" name="Rounded Rectangle 3">
            <a:extLst xmlns:a="http://schemas.openxmlformats.org/drawingml/2006/main">
              <a:ext uri="{FF2B5EF4-FFF2-40B4-BE49-F238E27FC236}">
                <a16:creationId xmlns:a16="http://schemas.microsoft.com/office/drawing/2014/main" id="{1A181126-2B7D-422C-92F0-96BAB5417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324100"/>
            <a:ext cx="5181600" cy="1847850"/>
          </a:xfrm>
          <a:prstGeom xmlns:a="http://schemas.openxmlformats.org/drawingml/2006/main" prst="roundRect">
            <a:avLst>
              <a:gd name="adj" fmla="val 6151"/>
            </a:avLst>
          </a:prstGeom>
          <a:solidFill xmlns:a="http://schemas.openxmlformats.org/drawingml/2006/main">
            <a:srgbClr val="F7F6FA"/>
          </a:solidFill>
          <a:ln xmlns:a="http://schemas.openxmlformats.org/drawingml/2006/main" w="0">
            <a:noFill/>
          </a:ln>
        </p:spPr>
      </p:sp>
      <p:sp>
        <p:nvSpPr>
          <p:cNvPr id="5" name="Rounded Rectangle 4">
            <a:extLst xmlns:a="http://schemas.openxmlformats.org/drawingml/2006/main">
              <a:ext uri="{FF2B5EF4-FFF2-40B4-BE49-F238E27FC236}">
                <a16:creationId xmlns:a16="http://schemas.microsoft.com/office/drawing/2014/main" id="{22E1AE74-8D44-48D8-B614-E5F425366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57700"/>
            <a:ext cx="5181600" cy="1847850"/>
          </a:xfrm>
          <a:prstGeom xmlns:a="http://schemas.openxmlformats.org/drawingml/2006/main" prst="roundRect">
            <a:avLst>
              <a:gd name="adj" fmla="val 6151"/>
            </a:avLst>
          </a:prstGeom>
          <a:solidFill xmlns:a="http://schemas.openxmlformats.org/drawingml/2006/main">
            <a:srgbClr val="F7F6FA"/>
          </a:solidFill>
          <a:ln xmlns:a="http://schemas.openxmlformats.org/drawingml/2006/main" w="0">
            <a:noFill/>
          </a:ln>
        </p:spPr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D9808992-E11D-464D-8A1B-2D10FD18E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457700"/>
            <a:ext cx="5181600" cy="1847850"/>
          </a:xfrm>
          <a:prstGeom xmlns:a="http://schemas.openxmlformats.org/drawingml/2006/main" prst="roundRect">
            <a:avLst>
              <a:gd name="adj" fmla="val 6151"/>
            </a:avLst>
          </a:prstGeom>
          <a:solidFill xmlns:a="http://schemas.openxmlformats.org/drawingml/2006/main">
            <a:srgbClr val="F7F6FA"/>
          </a:solidFill>
          <a:ln xmlns:a="http://schemas.openxmlformats.org/drawingml/2006/main" w="0">
            <a:noFill/>
          </a:ln>
        </p:spPr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2FCDA89-4A1E-4C07-AD68-4C04B88E5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324100"/>
            <a:ext cx="38100" cy="1847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0718F"/>
          </a:solidFill>
          <a:ln xmlns:a="http://schemas.openxmlformats.org/drawingml/2006/main" w="0">
            <a:noFill/>
          </a:ln>
        </p:spPr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BD07F51C-462C-4DB8-895B-161948EF0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324100"/>
            <a:ext cx="38100" cy="1847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64B"/>
          </a:solidFill>
          <a:ln xmlns:a="http://schemas.openxmlformats.org/drawingml/2006/main" w="0">
            <a:noFill/>
          </a:ln>
        </p:spPr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D29000AA-78BD-4511-82AF-9B8AB2873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57700"/>
            <a:ext cx="38100" cy="1847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64B"/>
          </a:solidFill>
          <a:ln xmlns:a="http://schemas.openxmlformats.org/drawingml/2006/main" w="0">
            <a:noFill/>
          </a:ln>
        </p:spPr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FDBD5B4E-4839-437E-843F-1AA137437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457700"/>
            <a:ext cx="38100" cy="1847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64B"/>
          </a:solidFill>
          <a:ln xmlns:a="http://schemas.openxmlformats.org/drawingml/2006/main" w="0">
            <a:noFill/>
          </a:ln>
        </p:spPr>
      </p:sp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E626D5-66A8-470F-BC32-0A16726FA41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a3fd14844745fe"/>
          <a:stretch xmlns:a="http://schemas.openxmlformats.org/drawingml/2006/main"/>
        </p:blipFill>
        <p:spPr>
          <a:xfrm xmlns:a="http://schemas.openxmlformats.org/drawingml/2006/main">
            <a:off x="1188263" y="2600325"/>
            <a:ext cx="193128" cy="266700"/>
          </a:xfrm>
          <a:prstGeom xmlns:a="http://schemas.openxmlformats.org/drawingml/2006/main" prst="rect">
            <a:avLst/>
          </a:prstGeom>
        </p:spPr>
      </p:pic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03DE8E-8B04-4264-A053-C01917CA57D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cbeb0bc52449a9"/>
          <a:stretch xmlns:a="http://schemas.openxmlformats.org/drawingml/2006/main"/>
        </p:blipFill>
        <p:spPr>
          <a:xfrm xmlns:a="http://schemas.openxmlformats.org/drawingml/2006/main">
            <a:off x="6667500" y="2626243"/>
            <a:ext cx="207455" cy="214864"/>
          </a:xfrm>
          <a:prstGeom xmlns:a="http://schemas.openxmlformats.org/drawingml/2006/main" prst="rect">
            <a:avLst/>
          </a:prstGeom>
        </p:spPr>
      </p:pic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8A0F10-6410-412C-9DC4-A664E2201EA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26edd3e1944447"/>
          <a:stretch xmlns:a="http://schemas.openxmlformats.org/drawingml/2006/main"/>
        </p:blipFill>
        <p:spPr>
          <a:xfrm xmlns:a="http://schemas.openxmlformats.org/drawingml/2006/main">
            <a:off x="1181100" y="4781330"/>
            <a:ext cx="207455" cy="171891"/>
          </a:xfrm>
          <a:prstGeom xmlns:a="http://schemas.openxmlformats.org/drawingml/2006/main" prst="rect">
            <a:avLst/>
          </a:prstGeom>
        </p:spPr>
      </p:pic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C7D77A-3C86-44FF-B771-77DFD89350D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0d4dbb78ff4b6b"/>
          <a:stretch xmlns:a="http://schemas.openxmlformats.org/drawingml/2006/main"/>
        </p:blipFill>
        <p:spPr>
          <a:xfrm xmlns:a="http://schemas.openxmlformats.org/drawingml/2006/main">
            <a:off x="6667500" y="4759843"/>
            <a:ext cx="207455" cy="214864"/>
          </a:xfrm>
          <a:prstGeom xmlns:a="http://schemas.openxmlformats.org/drawingml/2006/main" prst="rect">
            <a:avLst/>
          </a:prstGeom>
        </p:spPr>
      </p:pic>
      <p:sp>
        <p:nvSpPr>
          <p:cNvPr id="15" name="TextBox 14">
            <a:extLst xmlns:a="http://schemas.openxmlformats.org/drawingml/2006/main">
              <a:ext uri="{FF2B5EF4-FFF2-40B4-BE49-F238E27FC236}">
                <a16:creationId xmlns:a16="http://schemas.microsoft.com/office/drawing/2014/main" id="{CA2710B8-AE8F-419B-A9BE-1F9F31922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09600"/>
            <a:ext cx="114300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Acerca de VNT</a:t>
            </a:r>
          </a:p>
        </p:txBody>
      </p:sp>
      <p:sp>
        <p:nvSpPr>
          <p:cNvPr id="16" name="TextBox 15">
            <a:extLst xmlns:a="http://schemas.openxmlformats.org/drawingml/2006/main">
              <a:ext uri="{FF2B5EF4-FFF2-40B4-BE49-F238E27FC236}">
                <a16:creationId xmlns:a16="http://schemas.microsoft.com/office/drawing/2014/main" id="{949D649E-8ACE-42CC-B3DE-4EB20D17A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90625"/>
            <a:ext cx="7715250" cy="5485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Su socio local para desplegar infraestructura TI en Europa.</a:t>
            </a:r>
          </a:p>
        </p:txBody>
      </p:sp>
      <p:sp>
        <p:nvSpPr>
          <p:cNvPr id="17" name="TextBox 16">
            <a:extLst xmlns:a="http://schemas.openxmlformats.org/drawingml/2006/main">
              <a:ext uri="{FF2B5EF4-FFF2-40B4-BE49-F238E27FC236}">
                <a16:creationId xmlns:a16="http://schemas.microsoft.com/office/drawing/2014/main" id="{B672836F-D446-471F-8E0D-C4EC2449C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009900"/>
            <a:ext cx="45339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Operaciones locales en España</a:t>
            </a:r>
          </a:p>
        </p:txBody>
      </p:sp>
      <p:sp>
        <p:nvSpPr>
          <p:cNvPr id="18" name="TextBox 17">
            <a:extLst xmlns:a="http://schemas.openxmlformats.org/drawingml/2006/main">
              <a:ext uri="{FF2B5EF4-FFF2-40B4-BE49-F238E27FC236}">
                <a16:creationId xmlns:a16="http://schemas.microsoft.com/office/drawing/2014/main" id="{73F3ECD9-50D8-45CE-BBB1-DA20EE168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457575"/>
            <a:ext cx="44767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20000"/>
              </a:lnSpc>
              <a:buNone/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Servicios TIC en España para clientes internacionales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con actividad empresarial en Europa.</a:t>
            </a:r>
          </a:p>
        </p:txBody>
      </p:sp>
      <p:sp>
        <p:nvSpPr>
          <p:cNvPr id="19" name="TextBox 18">
            <a:extLst xmlns:a="http://schemas.openxmlformats.org/drawingml/2006/main">
              <a:ext uri="{FF2B5EF4-FFF2-40B4-BE49-F238E27FC236}">
                <a16:creationId xmlns:a16="http://schemas.microsoft.com/office/drawing/2014/main" id="{0A0D4563-C238-42E3-BC48-9DC95AA93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009900"/>
            <a:ext cx="45339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Proyectos de colocation</a:t>
            </a:r>
          </a:p>
        </p:txBody>
      </p:sp>
      <p:sp>
        <p:nvSpPr>
          <p:cNvPr id="20" name="TextBox 19">
            <a:extLst xmlns:a="http://schemas.openxmlformats.org/drawingml/2006/main">
              <a:ext uri="{FF2B5EF4-FFF2-40B4-BE49-F238E27FC236}">
                <a16:creationId xmlns:a16="http://schemas.microsoft.com/office/drawing/2014/main" id="{F8D0FBFA-4D1F-46E7-8191-D47EE01DF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457575"/>
            <a:ext cx="44767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20000"/>
              </a:lnSpc>
              <a:buNone/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Experiencia en proyectos de centros de datos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y conocimiento de los requisitos de ejecución local.</a:t>
            </a:r>
          </a:p>
        </p:txBody>
      </p:sp>
      <p:sp>
        <p:nvSpPr>
          <p:cNvPr id="21" name="TextBox 20">
            <a:extLst xmlns:a="http://schemas.openxmlformats.org/drawingml/2006/main">
              <a:ext uri="{FF2B5EF4-FFF2-40B4-BE49-F238E27FC236}">
                <a16:creationId xmlns:a16="http://schemas.microsoft.com/office/drawing/2014/main" id="{701348ED-C1FD-45AC-9B4B-759ABFC8E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5143500"/>
            <a:ext cx="45339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Colaboración con centros de datos</a:t>
            </a:r>
          </a:p>
        </p:txBody>
      </p:sp>
      <p:sp>
        <p:nvSpPr>
          <p:cNvPr id="22" name="TextBox 21">
            <a:extLst xmlns:a="http://schemas.openxmlformats.org/drawingml/2006/main">
              <a:ext uri="{FF2B5EF4-FFF2-40B4-BE49-F238E27FC236}">
                <a16:creationId xmlns:a16="http://schemas.microsoft.com/office/drawing/2014/main" id="{027DC1A5-9C68-4064-950C-A551FC72F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5591175"/>
            <a:ext cx="44767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20000"/>
              </a:lnSpc>
              <a:buNone/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Relaciones estables con centros de datos y autorización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para actuar como agente de determinados proveedores.</a:t>
            </a:r>
          </a:p>
        </p:txBody>
      </p:sp>
      <p:sp>
        <p:nvSpPr>
          <p:cNvPr id="23" name="TextBox 22">
            <a:extLst xmlns:a="http://schemas.openxmlformats.org/drawingml/2006/main">
              <a:ext uri="{FF2B5EF4-FFF2-40B4-BE49-F238E27FC236}">
                <a16:creationId xmlns:a16="http://schemas.microsoft.com/office/drawing/2014/main" id="{2F9429C1-420A-4278-AE0C-BD406088F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5143500"/>
            <a:ext cx="45339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Servicios TIC y soporte externalizado</a:t>
            </a:r>
          </a:p>
        </p:txBody>
      </p:sp>
      <p:sp>
        <p:nvSpPr>
          <p:cNvPr id="24" name="TextBox 23">
            <a:extLst xmlns:a="http://schemas.openxmlformats.org/drawingml/2006/main">
              <a:ext uri="{FF2B5EF4-FFF2-40B4-BE49-F238E27FC236}">
                <a16:creationId xmlns:a16="http://schemas.microsoft.com/office/drawing/2014/main" id="{FB65A400-C818-4A08-BA43-FDA760A13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5591175"/>
            <a:ext cx="44767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20000"/>
              </a:lnSpc>
              <a:buNone/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Experiencia en redes e infraestructura TI para ejecutar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proyectos y prestar soporte técnico externalizado.</a:t>
            </a:r>
          </a:p>
        </p:txBody>
      </p:sp>
    </p:spTree>
    <p:extLst>
      <p:ext uri="{BB962C8B-B14F-4D97-AF65-F5344CB8AC3E}">
        <p14:creationId xmlns:p14="http://schemas.microsoft.com/office/powerpoint/2010/main" val="130003847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6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5D272D0-A897-4A1E-A96D-825B0FE8B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93515"/>
            <a:ext cx="4572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0718F"/>
          </a:solidFill>
          <a:ln xmlns:a="http://schemas.openxmlformats.org/drawingml/2006/main" w="0">
            <a:noFill/>
          </a:ln>
        </p:spPr>
      </p:sp>
      <p:sp>
        <p:nvSpPr>
          <p:cNvPr id="3" name="Rounded Rectangle 2">
            <a:extLst xmlns:a="http://schemas.openxmlformats.org/drawingml/2006/main">
              <a:ext uri="{FF2B5EF4-FFF2-40B4-BE49-F238E27FC236}">
                <a16:creationId xmlns:a16="http://schemas.microsoft.com/office/drawing/2014/main" id="{391F92B2-B4D0-4016-8BEE-F5B726676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65045"/>
            <a:ext cx="5174647" cy="4229100"/>
          </a:xfrm>
          <a:prstGeom xmlns:a="http://schemas.openxmlformats.org/drawingml/2006/main" prst="roundRect">
            <a:avLst>
              <a:gd name="adj" fmla="val 2622"/>
            </a:avLst>
          </a:prstGeom>
          <a:solidFill xmlns:a="http://schemas.openxmlformats.org/drawingml/2006/main">
            <a:srgbClr val="42464B"/>
          </a:solidFill>
          <a:ln xmlns:a="http://schemas.openxmlformats.org/drawingml/2006/main" w="0">
            <a:noFill/>
          </a:ln>
        </p:spPr>
      </p:sp>
      <p:sp>
        <p:nvSpPr>
          <p:cNvPr id="4" name="Rounded Rectangle 3">
            <a:extLst xmlns:a="http://schemas.openxmlformats.org/drawingml/2006/main">
              <a:ext uri="{FF2B5EF4-FFF2-40B4-BE49-F238E27FC236}">
                <a16:creationId xmlns:a16="http://schemas.microsoft.com/office/drawing/2014/main" id="{1784E4BD-D9BB-4E66-BB9A-8F35146E1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7647" y="2265045"/>
            <a:ext cx="5112353" cy="723900"/>
          </a:xfrm>
          <a:prstGeom xmlns:a="http://schemas.openxmlformats.org/drawingml/2006/main" prst="roundRect">
            <a:avLst>
              <a:gd name="adj" fmla="val 148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5" name="Rounded Rectangle 4">
            <a:extLst xmlns:a="http://schemas.openxmlformats.org/drawingml/2006/main">
              <a:ext uri="{FF2B5EF4-FFF2-40B4-BE49-F238E27FC236}">
                <a16:creationId xmlns:a16="http://schemas.microsoft.com/office/drawing/2014/main" id="{4D8C3B8D-222C-4F42-8954-F4FA7B83C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7647" y="3141345"/>
            <a:ext cx="5112353" cy="723900"/>
          </a:xfrm>
          <a:prstGeom xmlns:a="http://schemas.openxmlformats.org/drawingml/2006/main" prst="roundRect">
            <a:avLst>
              <a:gd name="adj" fmla="val 148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214FB8A7-0613-4375-82DD-CDA5DF8D5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7647" y="4017645"/>
            <a:ext cx="5112353" cy="723900"/>
          </a:xfrm>
          <a:prstGeom xmlns:a="http://schemas.openxmlformats.org/drawingml/2006/main" prst="roundRect">
            <a:avLst>
              <a:gd name="adj" fmla="val 148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Rounded Rectangle 6">
            <a:extLst xmlns:a="http://schemas.openxmlformats.org/drawingml/2006/main">
              <a:ext uri="{FF2B5EF4-FFF2-40B4-BE49-F238E27FC236}">
                <a16:creationId xmlns:a16="http://schemas.microsoft.com/office/drawing/2014/main" id="{F66B2721-C502-48E4-88E0-F802BEC3D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7647" y="4893945"/>
            <a:ext cx="5112353" cy="723900"/>
          </a:xfrm>
          <a:prstGeom xmlns:a="http://schemas.openxmlformats.org/drawingml/2006/main" prst="roundRect">
            <a:avLst>
              <a:gd name="adj" fmla="val 148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Rounded Rectangle 7">
            <a:extLst xmlns:a="http://schemas.openxmlformats.org/drawingml/2006/main">
              <a:ext uri="{FF2B5EF4-FFF2-40B4-BE49-F238E27FC236}">
                <a16:creationId xmlns:a16="http://schemas.microsoft.com/office/drawing/2014/main" id="{0AC9C077-984A-49C0-A98C-965B88D7E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7647" y="5770245"/>
            <a:ext cx="5112353" cy="723900"/>
          </a:xfrm>
          <a:prstGeom xmlns:a="http://schemas.openxmlformats.org/drawingml/2006/main" prst="roundRect">
            <a:avLst>
              <a:gd name="adj" fmla="val 148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7B9A3E9E-7E0C-4BD5-AA64-31BA2E2BE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7647" y="2265045"/>
            <a:ext cx="381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0718F"/>
          </a:solidFill>
          <a:ln xmlns:a="http://schemas.openxmlformats.org/drawingml/2006/main" w="0">
            <a:noFill/>
          </a:ln>
        </p:spPr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FD62ABA1-27F4-48A7-BB57-C1EBFC66B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7647" y="3141345"/>
            <a:ext cx="381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64B"/>
          </a:solidFill>
          <a:ln xmlns:a="http://schemas.openxmlformats.org/drawingml/2006/main" w="0">
            <a:noFill/>
          </a:ln>
        </p:spPr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B2C095B2-5E89-4F25-820F-2767BF551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7647" y="4017645"/>
            <a:ext cx="381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64B"/>
          </a:solidFill>
          <a:ln xmlns:a="http://schemas.openxmlformats.org/drawingml/2006/main" w="0">
            <a:noFill/>
          </a:ln>
        </p:spPr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14F350E1-AADD-4786-968D-57DCBF7B1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7647" y="4893945"/>
            <a:ext cx="381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64B"/>
          </a:solidFill>
          <a:ln xmlns:a="http://schemas.openxmlformats.org/drawingml/2006/main" w="0">
            <a:noFill/>
          </a:ln>
        </p:spPr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C8764571-F0F9-4541-BC41-C69127AC4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7647" y="5770245"/>
            <a:ext cx="381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64B"/>
          </a:solidFill>
          <a:ln xmlns:a="http://schemas.openxmlformats.org/drawingml/2006/main" w="0">
            <a:noFill/>
          </a:ln>
        </p:spPr>
      </p:sp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A56235-2AF0-4F0A-8AA0-59DDF06CE48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8b53abdeab4190"/>
          <a:stretch xmlns:a="http://schemas.openxmlformats.org/drawingml/2006/main"/>
        </p:blipFill>
        <p:spPr>
          <a:xfrm xmlns:a="http://schemas.openxmlformats.org/drawingml/2006/main">
            <a:off x="4572000" y="2645506"/>
            <a:ext cx="1333500" cy="1185989"/>
          </a:xfrm>
          <a:prstGeom xmlns:a="http://schemas.openxmlformats.org/drawingml/2006/main" prst="rect">
            <a:avLst/>
          </a:prstGeom>
        </p:spPr>
      </p:pic>
      <p:sp>
        <p:nvSpPr>
          <p:cNvPr id="15" name="TextBox 14">
            <a:extLst xmlns:a="http://schemas.openxmlformats.org/drawingml/2006/main">
              <a:ext uri="{FF2B5EF4-FFF2-40B4-BE49-F238E27FC236}">
                <a16:creationId xmlns:a16="http://schemas.microsoft.com/office/drawing/2014/main" id="{13089543-F253-4405-9272-4AEA34BEA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09600"/>
            <a:ext cx="114300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Servicios de infraestructura TIC</a:t>
            </a:r>
          </a:p>
        </p:txBody>
      </p:sp>
      <p:sp>
        <p:nvSpPr>
          <p:cNvPr id="16" name="TextBox 15">
            <a:extLst xmlns:a="http://schemas.openxmlformats.org/drawingml/2006/main">
              <a:ext uri="{FF2B5EF4-FFF2-40B4-BE49-F238E27FC236}">
                <a16:creationId xmlns:a16="http://schemas.microsoft.com/office/drawing/2014/main" id="{5D1FDD2C-D2F2-4768-8C92-0AEF65CD2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90625"/>
            <a:ext cx="9525000" cy="274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Colocation como eje central, con gestión de redes y ejecución local de proyectos en Europa.</a:t>
            </a:r>
          </a:p>
        </p:txBody>
      </p:sp>
      <p:sp>
        <p:nvSpPr>
          <p:cNvPr id="17" name="TextBox 16">
            <a:extLst xmlns:a="http://schemas.openxmlformats.org/drawingml/2006/main">
              <a:ext uri="{FF2B5EF4-FFF2-40B4-BE49-F238E27FC236}">
                <a16:creationId xmlns:a16="http://schemas.microsoft.com/office/drawing/2014/main" id="{21AD387A-F369-46E9-A0BD-049B33682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0547" y="2493645"/>
            <a:ext cx="438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5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5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5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5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5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5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5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5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5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pPr>
            <a:r>
              <a:rPr sz="15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rPr>
              <a:t>01</a:t>
            </a:r>
          </a:p>
        </p:txBody>
      </p:sp>
      <p:sp>
        <p:nvSpPr>
          <p:cNvPr id="18" name="TextBox 17">
            <a:extLst xmlns:a="http://schemas.openxmlformats.org/drawingml/2006/main">
              <a:ext uri="{FF2B5EF4-FFF2-40B4-BE49-F238E27FC236}">
                <a16:creationId xmlns:a16="http://schemas.microsoft.com/office/drawing/2014/main" id="{EF9E33C3-E140-4385-B54D-7DFA7F461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0547" y="3369945"/>
            <a:ext cx="438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02</a:t>
            </a:r>
          </a:p>
        </p:txBody>
      </p:sp>
      <p:sp>
        <p:nvSpPr>
          <p:cNvPr id="19" name="TextBox 18">
            <a:extLst xmlns:a="http://schemas.openxmlformats.org/drawingml/2006/main">
              <a:ext uri="{FF2B5EF4-FFF2-40B4-BE49-F238E27FC236}">
                <a16:creationId xmlns:a16="http://schemas.microsoft.com/office/drawing/2014/main" id="{90ED9569-C314-4249-BDEB-C3ABD8219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0547" y="4246245"/>
            <a:ext cx="438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03</a:t>
            </a:r>
          </a:p>
        </p:txBody>
      </p:sp>
      <p:sp>
        <p:nvSpPr>
          <p:cNvPr id="20" name="TextBox 19">
            <a:extLst xmlns:a="http://schemas.openxmlformats.org/drawingml/2006/main">
              <a:ext uri="{FF2B5EF4-FFF2-40B4-BE49-F238E27FC236}">
                <a16:creationId xmlns:a16="http://schemas.microsoft.com/office/drawing/2014/main" id="{5C99B428-0792-425F-A7BE-AE35115E8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0547" y="5122545"/>
            <a:ext cx="438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04</a:t>
            </a:r>
          </a:p>
        </p:txBody>
      </p:sp>
      <p:sp>
        <p:nvSpPr>
          <p:cNvPr id="21" name="TextBox 20">
            <a:extLst xmlns:a="http://schemas.openxmlformats.org/drawingml/2006/main">
              <a:ext uri="{FF2B5EF4-FFF2-40B4-BE49-F238E27FC236}">
                <a16:creationId xmlns:a16="http://schemas.microsoft.com/office/drawing/2014/main" id="{AFAD95FF-84A9-4E06-8F31-3267962DC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0547" y="5998845"/>
            <a:ext cx="438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05</a:t>
            </a:r>
          </a:p>
        </p:txBody>
      </p:sp>
      <p:sp>
        <p:nvSpPr>
          <p:cNvPr id="22" name="TextBox 21">
            <a:extLst xmlns:a="http://schemas.openxmlformats.org/drawingml/2006/main">
              <a:ext uri="{FF2B5EF4-FFF2-40B4-BE49-F238E27FC236}">
                <a16:creationId xmlns:a16="http://schemas.microsoft.com/office/drawing/2014/main" id="{DF7C1B2B-1D89-4871-82A8-61C725BB8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7747" y="2398395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Gestión de infraestructura de red</a:t>
            </a:r>
          </a:p>
        </p:txBody>
      </p:sp>
      <p:sp>
        <p:nvSpPr>
          <p:cNvPr id="23" name="TextBox 22">
            <a:extLst xmlns:a="http://schemas.openxmlformats.org/drawingml/2006/main">
              <a:ext uri="{FF2B5EF4-FFF2-40B4-BE49-F238E27FC236}">
                <a16:creationId xmlns:a16="http://schemas.microsoft.com/office/drawing/2014/main" id="{C01135C6-79B8-44FB-9345-2D205C1B7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7747" y="2674620"/>
            <a:ext cx="40957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Suministro, despliegue y mantenimiento de equipos.</a:t>
            </a:r>
          </a:p>
        </p:txBody>
      </p:sp>
      <p:sp>
        <p:nvSpPr>
          <p:cNvPr id="24" name="TextBox 23">
            <a:extLst xmlns:a="http://schemas.openxmlformats.org/drawingml/2006/main">
              <a:ext uri="{FF2B5EF4-FFF2-40B4-BE49-F238E27FC236}">
                <a16:creationId xmlns:a16="http://schemas.microsoft.com/office/drawing/2014/main" id="{4A6C8E24-16E0-4889-AC8D-8B6AFC4D1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7747" y="3274695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Suministro e integración de hardware</a:t>
            </a:r>
          </a:p>
        </p:txBody>
      </p:sp>
      <p:sp>
        <p:nvSpPr>
          <p:cNvPr id="25" name="TextBox 24">
            <a:extLst xmlns:a="http://schemas.openxmlformats.org/drawingml/2006/main">
              <a:ext uri="{FF2B5EF4-FFF2-40B4-BE49-F238E27FC236}">
                <a16:creationId xmlns:a16="http://schemas.microsoft.com/office/drawing/2014/main" id="{BD0A3629-BE3D-45E4-90AA-54730F9B7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7747" y="3522345"/>
            <a:ext cx="40957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Selección e instalación de equipos de red,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servidores y almacenamiento.</a:t>
            </a:r>
          </a:p>
        </p:txBody>
      </p:sp>
      <p:sp>
        <p:nvSpPr>
          <p:cNvPr id="26" name="TextBox 25">
            <a:extLst xmlns:a="http://schemas.openxmlformats.org/drawingml/2006/main">
              <a:ext uri="{FF2B5EF4-FFF2-40B4-BE49-F238E27FC236}">
                <a16:creationId xmlns:a16="http://schemas.microsoft.com/office/drawing/2014/main" id="{DE00BD5D-BA64-4505-A48F-6F332C753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7747" y="4150995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Despliegue presencial</a:t>
            </a:r>
          </a:p>
        </p:txBody>
      </p:sp>
      <p:sp>
        <p:nvSpPr>
          <p:cNvPr id="27" name="TextBox 26">
            <a:extLst xmlns:a="http://schemas.openxmlformats.org/drawingml/2006/main">
              <a:ext uri="{FF2B5EF4-FFF2-40B4-BE49-F238E27FC236}">
                <a16:creationId xmlns:a16="http://schemas.microsoft.com/office/drawing/2014/main" id="{43052041-A426-4F20-9699-C3127F32D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7747" y="4427220"/>
            <a:ext cx="40957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Montaje en rack, cableado y configuración básica.</a:t>
            </a:r>
          </a:p>
        </p:txBody>
      </p:sp>
      <p:sp>
        <p:nvSpPr>
          <p:cNvPr id="28" name="TextBox 27">
            <a:extLst xmlns:a="http://schemas.openxmlformats.org/drawingml/2006/main">
              <a:ext uri="{FF2B5EF4-FFF2-40B4-BE49-F238E27FC236}">
                <a16:creationId xmlns:a16="http://schemas.microsoft.com/office/drawing/2014/main" id="{E1118FD8-C126-4812-9FFF-C4CBB4CE0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7747" y="5027295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Coordinación local de proyectos</a:t>
            </a:r>
          </a:p>
        </p:txBody>
      </p:sp>
      <p:sp>
        <p:nvSpPr>
          <p:cNvPr id="29" name="TextBox 28">
            <a:extLst xmlns:a="http://schemas.openxmlformats.org/drawingml/2006/main">
              <a:ext uri="{FF2B5EF4-FFF2-40B4-BE49-F238E27FC236}">
                <a16:creationId xmlns:a16="http://schemas.microsoft.com/office/drawing/2014/main" id="{72AFDA24-C410-42D9-8788-60E2C68B1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7747" y="5303520"/>
            <a:ext cx="40957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Enlace con centros de datos, proveedores y equipos locales.</a:t>
            </a:r>
          </a:p>
        </p:txBody>
      </p:sp>
      <p:sp>
        <p:nvSpPr>
          <p:cNvPr id="30" name="TextBox 29">
            <a:extLst xmlns:a="http://schemas.openxmlformats.org/drawingml/2006/main">
              <a:ext uri="{FF2B5EF4-FFF2-40B4-BE49-F238E27FC236}">
                <a16:creationId xmlns:a16="http://schemas.microsoft.com/office/drawing/2014/main" id="{282E373A-98CF-4055-97FE-FD7443993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7747" y="5903595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Soporte técnico externalizado</a:t>
            </a:r>
          </a:p>
        </p:txBody>
      </p:sp>
      <p:sp>
        <p:nvSpPr>
          <p:cNvPr id="31" name="TextBox 30">
            <a:extLst xmlns:a="http://schemas.openxmlformats.org/drawingml/2006/main">
              <a:ext uri="{FF2B5EF4-FFF2-40B4-BE49-F238E27FC236}">
                <a16:creationId xmlns:a16="http://schemas.microsoft.com/office/drawing/2014/main" id="{42FB2A90-C205-4D4C-9E72-ED25C624A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7747" y="6179820"/>
            <a:ext cx="40957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Servicios remotos y presenciales, con apoyo a ampliaciones.</a:t>
            </a:r>
          </a:p>
        </p:txBody>
      </p:sp>
      <p:sp>
        <p:nvSpPr>
          <p:cNvPr id="32" name="TextBox 31">
            <a:extLst xmlns:a="http://schemas.openxmlformats.org/drawingml/2006/main">
              <a:ext uri="{FF2B5EF4-FFF2-40B4-BE49-F238E27FC236}">
                <a16:creationId xmlns:a16="http://schemas.microsoft.com/office/drawing/2014/main" id="{71A7DEB0-D71F-4730-9455-D5F9EB336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429000"/>
            <a:ext cx="4095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1">
                <a:solidFill>
                  <a:srgbClr val="C8C3CE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050" b="1">
                <a:solidFill>
                  <a:srgbClr val="C8C3CE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050" b="1">
                <a:solidFill>
                  <a:srgbClr val="C8C3CE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050" b="1">
                <a:solidFill>
                  <a:srgbClr val="C8C3CE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050" b="1">
                <a:solidFill>
                  <a:srgbClr val="C8C3CE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050" b="1">
                <a:solidFill>
                  <a:srgbClr val="C8C3CE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050" b="1">
                <a:solidFill>
                  <a:srgbClr val="C8C3CE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050" b="1">
                <a:solidFill>
                  <a:srgbClr val="C8C3CE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050" b="1">
                <a:solidFill>
                  <a:srgbClr val="C8C3CE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050" b="1">
                <a:solidFill>
                  <a:srgbClr val="C8C3CE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050" b="1">
                <a:solidFill>
                  <a:srgbClr val="C8C3CE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1">
                <a:solidFill>
                  <a:srgbClr val="C8C3CE"/>
                </a:solidFill>
                <a:latin typeface="Noto Sans SC"/>
                <a:ea typeface="Noto Sans SC"/>
                <a:cs typeface="Noto Sans SC"/>
              </a:rPr>
              <a:t>SERVICIO PRINCIPAL</a:t>
            </a:r>
          </a:p>
        </p:txBody>
      </p:sp>
      <p:sp>
        <p:nvSpPr>
          <p:cNvPr id="33" name="TextBox 32">
            <a:extLst xmlns:a="http://schemas.openxmlformats.org/drawingml/2006/main">
              <a:ext uri="{FF2B5EF4-FFF2-40B4-BE49-F238E27FC236}">
                <a16:creationId xmlns:a16="http://schemas.microsoft.com/office/drawing/2014/main" id="{44C01115-9D88-4D79-A609-04FA30C56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790950"/>
            <a:ext cx="4238625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2400" b="1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2400" b="1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2400" b="1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2400" b="1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2400" b="1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2400" b="1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2400" b="1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2400" b="1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2400" b="1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400" b="1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pPr>
            <a:r>
              <a:rPr sz="2400" b="1">
                <a:solidFill>
                  <a:srgbClr val="FFFFFF"/>
                </a:solidFill>
                <a:latin typeface="Noto Sans SC"/>
                <a:ea typeface="Noto Sans SC"/>
                <a:cs typeface="Noto Sans SC"/>
              </a:rPr>
              <a:t>Colocation en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2400" b="1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pPr>
            <a:r>
              <a:rPr sz="2400" b="1">
                <a:solidFill>
                  <a:srgbClr val="FFFFFF"/>
                </a:solidFill>
                <a:latin typeface="Noto Sans SC"/>
                <a:ea typeface="Noto Sans SC"/>
                <a:cs typeface="Noto Sans SC"/>
              </a:rPr>
              <a:t>centros de datos</a:t>
            </a:r>
          </a:p>
        </p:txBody>
      </p:sp>
      <p:sp>
        <p:nvSpPr>
          <p:cNvPr id="34" name="TextBox 33">
            <a:extLst xmlns:a="http://schemas.openxmlformats.org/drawingml/2006/main">
              <a:ext uri="{FF2B5EF4-FFF2-40B4-BE49-F238E27FC236}">
                <a16:creationId xmlns:a16="http://schemas.microsoft.com/office/drawing/2014/main" id="{581DCCFC-92FE-48F6-9EC8-03C8B25DC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5143500"/>
            <a:ext cx="419100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E1DFE5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200" b="0">
                <a:solidFill>
                  <a:srgbClr val="E1DFE5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200" b="0">
                <a:solidFill>
                  <a:srgbClr val="E1DFE5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200" b="0">
                <a:solidFill>
                  <a:srgbClr val="E1DFE5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200" b="0">
                <a:solidFill>
                  <a:srgbClr val="E1DFE5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200" b="0">
                <a:solidFill>
                  <a:srgbClr val="E1DFE5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200" b="0">
                <a:solidFill>
                  <a:srgbClr val="E1DFE5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200" b="0">
                <a:solidFill>
                  <a:srgbClr val="E1DFE5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200" b="0">
                <a:solidFill>
                  <a:srgbClr val="E1DFE5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200" b="0">
                <a:solidFill>
                  <a:srgbClr val="E1DFE5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E1DFE5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E1DFE5"/>
                </a:solidFill>
                <a:latin typeface="Noto Sans SC"/>
                <a:ea typeface="Noto Sans SC"/>
                <a:cs typeface="Noto Sans SC"/>
              </a:rPr>
              <a:t>Opciones de colocation según las necesidades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E1DFE5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E1DFE5"/>
                </a:solidFill>
                <a:latin typeface="Noto Sans SC"/>
                <a:ea typeface="Noto Sans SC"/>
                <a:cs typeface="Noto Sans SC"/>
              </a:rPr>
              <a:t>de racks, potencia y conectividad, con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E1DFE5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E1DFE5"/>
                </a:solidFill>
                <a:latin typeface="Noto Sans SC"/>
                <a:ea typeface="Noto Sans SC"/>
                <a:cs typeface="Noto Sans SC"/>
              </a:rPr>
              <a:t>coordinación comercial, montaje en rack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E1DFE5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E1DFE5"/>
                </a:solidFill>
                <a:latin typeface="Noto Sans SC"/>
                <a:ea typeface="Noto Sans SC"/>
                <a:cs typeface="Noto Sans SC"/>
              </a:rPr>
              <a:t>y soporte para el acceso a la red.</a:t>
            </a:r>
          </a:p>
        </p:txBody>
      </p:sp>
    </p:spTree>
    <p:extLst>
      <p:ext uri="{BB962C8B-B14F-4D97-AF65-F5344CB8AC3E}">
        <p14:creationId xmlns:p14="http://schemas.microsoft.com/office/powerpoint/2010/main" val="137374034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9BB3FBE-CE0F-48BC-A25C-C5FC71C7A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96405"/>
            <a:ext cx="381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0718F"/>
          </a:solidFill>
          <a:ln xmlns:a="http://schemas.openxmlformats.org/drawingml/2006/main" w="0">
            <a:noFill/>
          </a:ln>
        </p:spPr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CDA516E0-D979-46BB-BF6C-355AF54E6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354585"/>
            <a:ext cx="381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64B"/>
          </a:solidFill>
          <a:ln xmlns:a="http://schemas.openxmlformats.org/drawingml/2006/main" w="0">
            <a:noFill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9EB0A4E5-0474-4CA5-A361-DE90DC3EE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12766"/>
            <a:ext cx="381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64B"/>
          </a:solidFill>
          <a:ln xmlns:a="http://schemas.openxmlformats.org/drawingml/2006/main" w="0">
            <a:noFill/>
          </a:ln>
        </p:spPr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7EFF352F-3C89-4E22-8151-FFE528964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670946"/>
            <a:ext cx="381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64B"/>
          </a:solidFill>
          <a:ln xmlns:a="http://schemas.openxmlformats.org/drawingml/2006/main" w="0">
            <a:noFill/>
          </a:ln>
        </p:spPr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3F0725-23DA-4675-8481-5D926459FD1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7397b85c394474"/>
          <a:srcRect xmlns:a="http://schemas.openxmlformats.org/drawingml/2006/main" l="5641" t="0" r="564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322790" y="0"/>
            <a:ext cx="4869209" cy="6858000"/>
          </a:xfrm>
          <a:prstGeom xmlns:a="http://schemas.openxmlformats.org/drawingml/2006/main" prst="rect">
            <a:avLst/>
          </a:prstGeom>
        </p:spPr>
      </p:pic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A9B1A6D5-E8C4-4D63-A725-C3C9099B4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09600"/>
            <a:ext cx="63531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Colocation en centros de datos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D4BA040-00E1-4845-A547-84401B989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90625"/>
            <a:ext cx="61912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A través de nuestros socios de centros de datos en España,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coordinamos recursos de colocation, gestiones comerciales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y la ejecución local de proyectos para clientes internacionales.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249F06B2-F1C3-4B27-83FB-AC4F5EDE1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72605"/>
            <a:ext cx="476250" cy="5009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8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8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8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8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8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8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8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8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8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rPr>
              <a:t>01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F370B7F8-B86B-4048-92BC-558366228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30785"/>
            <a:ext cx="476250" cy="5009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02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9B1E67C9-7649-40D4-8118-9245B91A0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88966"/>
            <a:ext cx="476250" cy="5009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03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56CE7244-E910-4350-A285-274213247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747146"/>
            <a:ext cx="476250" cy="5009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04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1125AE3E-DC9C-4AD3-BA2E-7C861EE4A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2196408"/>
            <a:ext cx="55626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Planificación de colocation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48163543-2973-4D6C-803F-FAB7A28A3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2529783"/>
            <a:ext cx="55626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Opciones según capacidad de racks, densidad de potencia,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conectividad y plazos de ejecución del proyecto.</a:t>
            </a:r>
          </a:p>
        </p:txBody>
      </p:sp>
      <p:sp>
        <p:nvSpPr>
          <p:cNvPr id="15" name="TextBox 14">
            <a:extLst xmlns:a="http://schemas.openxmlformats.org/drawingml/2006/main">
              <a:ext uri="{FF2B5EF4-FFF2-40B4-BE49-F238E27FC236}">
                <a16:creationId xmlns:a16="http://schemas.microsoft.com/office/drawing/2014/main" id="{6AC065E3-D286-4472-88D0-B636A4035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3354591"/>
            <a:ext cx="55626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Soluciones y coordinación comercial</a:t>
            </a:r>
          </a:p>
        </p:txBody>
      </p:sp>
      <p:sp>
        <p:nvSpPr>
          <p:cNvPr id="16" name="TextBox 15">
            <a:extLst xmlns:a="http://schemas.openxmlformats.org/drawingml/2006/main">
              <a:ext uri="{FF2B5EF4-FFF2-40B4-BE49-F238E27FC236}">
                <a16:creationId xmlns:a16="http://schemas.microsoft.com/office/drawing/2014/main" id="{CC580151-4F81-419D-BBF0-631934EC7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3687966"/>
            <a:ext cx="55626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Relaciones estables y autorización como agente de determinados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centros de datos para planificar soluciones y coordinar contratos.</a:t>
            </a:r>
          </a:p>
        </p:txBody>
      </p:sp>
      <p:sp>
        <p:nvSpPr>
          <p:cNvPr id="17" name="TextBox 16">
            <a:extLst xmlns:a="http://schemas.openxmlformats.org/drawingml/2006/main">
              <a:ext uri="{FF2B5EF4-FFF2-40B4-BE49-F238E27FC236}">
                <a16:creationId xmlns:a16="http://schemas.microsoft.com/office/drawing/2014/main" id="{D917A5D0-A938-43A5-9A48-77AC0E903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4512774"/>
            <a:ext cx="55626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Montaje en rack y acceso a la red</a:t>
            </a:r>
          </a:p>
        </p:txBody>
      </p:sp>
      <p:sp>
        <p:nvSpPr>
          <p:cNvPr id="18" name="TextBox 17">
            <a:extLst xmlns:a="http://schemas.openxmlformats.org/drawingml/2006/main">
              <a:ext uri="{FF2B5EF4-FFF2-40B4-BE49-F238E27FC236}">
                <a16:creationId xmlns:a16="http://schemas.microsoft.com/office/drawing/2014/main" id="{CE324A8A-101A-4942-A27E-5AB350E17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4846149"/>
            <a:ext cx="55626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Coordinación de accesos, instalación de equipos y conectividad,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con apoyo a las pruebas y a la aceptación del proyecto.</a:t>
            </a:r>
          </a:p>
        </p:txBody>
      </p:sp>
      <p:sp>
        <p:nvSpPr>
          <p:cNvPr id="19" name="TextBox 18">
            <a:extLst xmlns:a="http://schemas.openxmlformats.org/drawingml/2006/main">
              <a:ext uri="{FF2B5EF4-FFF2-40B4-BE49-F238E27FC236}">
                <a16:creationId xmlns:a16="http://schemas.microsoft.com/office/drawing/2014/main" id="{E32E5EF0-12C9-482F-8FDB-281A364C1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5670956"/>
            <a:ext cx="55626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Entrega y soporte operativo</a:t>
            </a:r>
          </a:p>
        </p:txBody>
      </p:sp>
      <p:sp>
        <p:nvSpPr>
          <p:cNvPr id="20" name="TextBox 19">
            <a:extLst xmlns:a="http://schemas.openxmlformats.org/drawingml/2006/main">
              <a:ext uri="{FF2B5EF4-FFF2-40B4-BE49-F238E27FC236}">
                <a16:creationId xmlns:a16="http://schemas.microsoft.com/office/drawing/2014/main" id="{A03210FA-24CC-4F0E-8807-05742AE34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6004331"/>
            <a:ext cx="55626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Entrega de documentación y coordinación de requisitos locales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del centro de datos, con soporte operativo posterior.</a:t>
            </a:r>
          </a:p>
        </p:txBody>
      </p:sp>
    </p:spTree>
    <p:extLst>
      <p:ext uri="{BB962C8B-B14F-4D97-AF65-F5344CB8AC3E}">
        <p14:creationId xmlns:p14="http://schemas.microsoft.com/office/powerpoint/2010/main" val="196842773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6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ounded Rectangle 1">
            <a:extLst xmlns:a="http://schemas.openxmlformats.org/drawingml/2006/main">
              <a:ext uri="{FF2B5EF4-FFF2-40B4-BE49-F238E27FC236}">
                <a16:creationId xmlns:a16="http://schemas.microsoft.com/office/drawing/2014/main" id="{8BCD1BA1-7FF9-4958-B6B3-ABAB0E0F4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8809" y="2279302"/>
            <a:ext cx="2785020" cy="1752600"/>
          </a:xfrm>
          <a:prstGeom xmlns:a="http://schemas.openxmlformats.org/drawingml/2006/main" prst="roundRect">
            <a:avLst>
              <a:gd name="adj" fmla="val 760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3" name="Rounded Rectangle 2">
            <a:extLst xmlns:a="http://schemas.openxmlformats.org/drawingml/2006/main">
              <a:ext uri="{FF2B5EF4-FFF2-40B4-BE49-F238E27FC236}">
                <a16:creationId xmlns:a16="http://schemas.microsoft.com/office/drawing/2014/main" id="{F0C40BF9-9ABC-4BA7-A3BB-7B703C73A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4830" y="2279302"/>
            <a:ext cx="2785169" cy="1752600"/>
          </a:xfrm>
          <a:prstGeom xmlns:a="http://schemas.openxmlformats.org/drawingml/2006/main" prst="roundRect">
            <a:avLst>
              <a:gd name="adj" fmla="val 760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4" name="Rounded Rectangle 3">
            <a:extLst xmlns:a="http://schemas.openxmlformats.org/drawingml/2006/main">
              <a:ext uri="{FF2B5EF4-FFF2-40B4-BE49-F238E27FC236}">
                <a16:creationId xmlns:a16="http://schemas.microsoft.com/office/drawing/2014/main" id="{5809BDFD-8425-4E92-8977-674AFB24F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8809" y="4412902"/>
            <a:ext cx="2785020" cy="1752600"/>
          </a:xfrm>
          <a:prstGeom xmlns:a="http://schemas.openxmlformats.org/drawingml/2006/main" prst="roundRect">
            <a:avLst>
              <a:gd name="adj" fmla="val 760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5" name="Rounded Rectangle 4">
            <a:extLst xmlns:a="http://schemas.openxmlformats.org/drawingml/2006/main">
              <a:ext uri="{FF2B5EF4-FFF2-40B4-BE49-F238E27FC236}">
                <a16:creationId xmlns:a16="http://schemas.microsoft.com/office/drawing/2014/main" id="{AF05FC00-23DB-4839-ABFC-088077DF0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4830" y="4412902"/>
            <a:ext cx="2785169" cy="1752600"/>
          </a:xfrm>
          <a:prstGeom xmlns:a="http://schemas.openxmlformats.org/drawingml/2006/main" prst="roundRect">
            <a:avLst>
              <a:gd name="adj" fmla="val 760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08A3DF-05B0-4F61-B714-C92B7017570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4bea75a0a142c7"/>
          <a:srcRect xmlns:a="http://schemas.openxmlformats.org/drawingml/2006/main" l="5641" t="0" r="564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4869209" cy="6858000"/>
          </a:xfrm>
          <a:prstGeom xmlns:a="http://schemas.openxmlformats.org/drawingml/2006/main" prst="rect">
            <a:avLst/>
          </a:prstGeom>
        </p:spPr>
      </p:pic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3EDDCB-55F7-45CA-8464-0F53D675ED0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da7e78ce7543d3"/>
          <a:stretch xmlns:a="http://schemas.openxmlformats.org/drawingml/2006/main"/>
        </p:blipFill>
        <p:spPr>
          <a:xfrm xmlns:a="http://schemas.openxmlformats.org/drawingml/2006/main">
            <a:off x="5783609" y="2609478"/>
            <a:ext cx="177849" cy="177849"/>
          </a:xfrm>
          <a:prstGeom xmlns:a="http://schemas.openxmlformats.org/drawingml/2006/main" prst="rect">
            <a:avLst/>
          </a:prstGeom>
        </p:spPr>
      </p:pic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B0E5FC-7658-4775-98D0-CB49EB32423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a4ac87b71242e1"/>
          <a:stretch xmlns:a="http://schemas.openxmlformats.org/drawingml/2006/main"/>
        </p:blipFill>
        <p:spPr>
          <a:xfrm xmlns:a="http://schemas.openxmlformats.org/drawingml/2006/main">
            <a:off x="8949630" y="2626689"/>
            <a:ext cx="177849" cy="143427"/>
          </a:xfrm>
          <a:prstGeom xmlns:a="http://schemas.openxmlformats.org/drawingml/2006/main" prst="rect">
            <a:avLst/>
          </a:prstGeom>
        </p:spPr>
      </p:pic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A9438D-E9C0-4682-8F60-2AF144355E4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bab3acb1a4456c"/>
          <a:stretch xmlns:a="http://schemas.openxmlformats.org/drawingml/2006/main"/>
        </p:blipFill>
        <p:spPr>
          <a:xfrm xmlns:a="http://schemas.openxmlformats.org/drawingml/2006/main">
            <a:off x="5783609" y="4743078"/>
            <a:ext cx="177849" cy="177849"/>
          </a:xfrm>
          <a:prstGeom xmlns:a="http://schemas.openxmlformats.org/drawingml/2006/main" prst="rect">
            <a:avLst/>
          </a:prstGeom>
        </p:spPr>
      </p:pic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B00354-9514-435C-B09C-3902B69664B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afa548ceb644d8"/>
          <a:stretch xmlns:a="http://schemas.openxmlformats.org/drawingml/2006/main"/>
        </p:blipFill>
        <p:spPr>
          <a:xfrm xmlns:a="http://schemas.openxmlformats.org/drawingml/2006/main">
            <a:off x="8949630" y="4752605"/>
            <a:ext cx="177849" cy="158794"/>
          </a:xfrm>
          <a:prstGeom xmlns:a="http://schemas.openxmlformats.org/drawingml/2006/main" prst="rect">
            <a:avLst/>
          </a:prstGeom>
        </p:spPr>
      </p:pic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55B9CFB6-77E4-439A-A424-5E8846316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8780" y="609600"/>
            <a:ext cx="59531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Gestión de infraestructura de red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3DA77BB9-5C56-4D95-9238-EA9861759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8780" y="1509747"/>
            <a:ext cx="59531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VNT suministra, instala y mantiene los equipos.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El cliente los utiliza según contrato, sin comprarlos.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A60AFFCE-E5F2-4431-ADFB-3164582FE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83580" y="2965133"/>
            <a:ext cx="22764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Planificación y despliegue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CB058804-BA6B-4D8E-A132-0ACE8C3C5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83580" y="3269933"/>
            <a:ext cx="2276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Selección, instalación y configuración de equipos hasta su puesta en servicio.</a:t>
            </a:r>
          </a:p>
        </p:txBody>
      </p:sp>
      <p:sp>
        <p:nvSpPr>
          <p:cNvPr id="15" name="TextBox 14">
            <a:extLst xmlns:a="http://schemas.openxmlformats.org/drawingml/2006/main">
              <a:ext uri="{FF2B5EF4-FFF2-40B4-BE49-F238E27FC236}">
                <a16:creationId xmlns:a16="http://schemas.microsoft.com/office/drawing/2014/main" id="{39F0DB99-2647-4F2C-95F3-64F25758D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9595" y="2965133"/>
            <a:ext cx="22764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Suministro y propiedad</a:t>
            </a:r>
          </a:p>
        </p:txBody>
      </p:sp>
      <p:sp>
        <p:nvSpPr>
          <p:cNvPr id="16" name="TextBox 15">
            <a:extLst xmlns:a="http://schemas.openxmlformats.org/drawingml/2006/main">
              <a:ext uri="{FF2B5EF4-FFF2-40B4-BE49-F238E27FC236}">
                <a16:creationId xmlns:a16="http://schemas.microsoft.com/office/drawing/2014/main" id="{27AFB7B0-E751-4EE0-A4C7-73920251D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9595" y="3269933"/>
            <a:ext cx="2276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VNT financia la compra y conserva la propiedad de los equipos.</a:t>
            </a:r>
          </a:p>
        </p:txBody>
      </p:sp>
      <p:sp>
        <p:nvSpPr>
          <p:cNvPr id="17" name="TextBox 16">
            <a:extLst xmlns:a="http://schemas.openxmlformats.org/drawingml/2006/main">
              <a:ext uri="{FF2B5EF4-FFF2-40B4-BE49-F238E27FC236}">
                <a16:creationId xmlns:a16="http://schemas.microsoft.com/office/drawing/2014/main" id="{ED1BC59D-465E-4AA2-A3DC-D5E29C2B3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83580" y="5098733"/>
            <a:ext cx="22764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Mantenimiento continuo</a:t>
            </a:r>
          </a:p>
        </p:txBody>
      </p:sp>
      <p:sp>
        <p:nvSpPr>
          <p:cNvPr id="18" name="TextBox 17">
            <a:extLst xmlns:a="http://schemas.openxmlformats.org/drawingml/2006/main">
              <a:ext uri="{FF2B5EF4-FFF2-40B4-BE49-F238E27FC236}">
                <a16:creationId xmlns:a16="http://schemas.microsoft.com/office/drawing/2014/main" id="{9ADB9BB2-6352-4C0A-A59D-C95DA8B92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83580" y="5403533"/>
            <a:ext cx="2276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Gestión diaria y resolución de incidencias, con ajustes y ampliaciones según necesidad.</a:t>
            </a:r>
          </a:p>
        </p:txBody>
      </p:sp>
      <p:sp>
        <p:nvSpPr>
          <p:cNvPr id="19" name="TextBox 18">
            <a:extLst xmlns:a="http://schemas.openxmlformats.org/drawingml/2006/main">
              <a:ext uri="{FF2B5EF4-FFF2-40B4-BE49-F238E27FC236}">
                <a16:creationId xmlns:a16="http://schemas.microsoft.com/office/drawing/2014/main" id="{8AA09872-32B6-4C58-9294-F361685E2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9595" y="5098733"/>
            <a:ext cx="22764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Contrato y alcance</a:t>
            </a:r>
          </a:p>
        </p:txBody>
      </p:sp>
      <p:sp>
        <p:nvSpPr>
          <p:cNvPr id="20" name="TextBox 19">
            <a:extLst xmlns:a="http://schemas.openxmlformats.org/drawingml/2006/main">
              <a:ext uri="{FF2B5EF4-FFF2-40B4-BE49-F238E27FC236}">
                <a16:creationId xmlns:a16="http://schemas.microsoft.com/office/drawing/2014/main" id="{8C35CB72-EB1B-4919-86C4-F2007B909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9595" y="5403533"/>
            <a:ext cx="2276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El contrato fija los derechos de uso, la duración del servicio y las modalidades de soporte.</a:t>
            </a:r>
          </a:p>
        </p:txBody>
      </p:sp>
    </p:spTree>
    <p:extLst>
      <p:ext uri="{BB962C8B-B14F-4D97-AF65-F5344CB8AC3E}">
        <p14:creationId xmlns:p14="http://schemas.microsoft.com/office/powerpoint/2010/main" val="167614145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90CAD27-CA65-4CA1-9AD4-DF25769E7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96405"/>
            <a:ext cx="381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0718F"/>
          </a:solidFill>
          <a:ln xmlns:a="http://schemas.openxmlformats.org/drawingml/2006/main" w="0">
            <a:noFill/>
          </a:ln>
        </p:spPr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1DD87087-588F-46EC-BD0F-DFEE07797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354585"/>
            <a:ext cx="381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64B"/>
          </a:solidFill>
          <a:ln xmlns:a="http://schemas.openxmlformats.org/drawingml/2006/main" w="0">
            <a:noFill/>
          </a:ln>
        </p:spPr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FE504DA6-F2B6-4DB7-9CA8-18CAB9801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12766"/>
            <a:ext cx="381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64B"/>
          </a:solidFill>
          <a:ln xmlns:a="http://schemas.openxmlformats.org/drawingml/2006/main" w="0">
            <a:noFill/>
          </a:ln>
        </p:spPr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154F9F18-B1CF-4C9D-AEEE-2FD4FF0C4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670946"/>
            <a:ext cx="381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64B"/>
          </a:solidFill>
          <a:ln xmlns:a="http://schemas.openxmlformats.org/drawingml/2006/main" w="0">
            <a:noFill/>
          </a:ln>
        </p:spPr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9A55FF-F25C-4C6F-8363-65A2A921DE1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7d06e0d09a4dfb"/>
          <a:srcRect xmlns:a="http://schemas.openxmlformats.org/drawingml/2006/main" l="30021" t="0" r="3002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322790" y="0"/>
            <a:ext cx="4869209" cy="6858000"/>
          </a:xfrm>
          <a:prstGeom xmlns:a="http://schemas.openxmlformats.org/drawingml/2006/main" prst="rect">
            <a:avLst/>
          </a:prstGeom>
        </p:spPr>
      </p:pic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052EEE57-920C-4F3E-8CEE-3D548BAA4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09600"/>
            <a:ext cx="63531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Ejecución e integración en Europa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4704FF31-2571-4534-B37D-722039170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90625"/>
            <a:ext cx="61912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Suministro de hardware, ejecución presencial y soporte técnico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externalizado para clientes internacionales con proyectos en Europa.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C22940E-6624-462B-B976-9064C8BAF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72605"/>
            <a:ext cx="476250" cy="5009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8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8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8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8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8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8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8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8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8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rPr>
              <a:t>01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F50709C1-BE22-44F7-8838-889BB867D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30785"/>
            <a:ext cx="476250" cy="5009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02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E14603FD-538E-468C-9FCA-698BB1A04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88966"/>
            <a:ext cx="476250" cy="5009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03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89529A3B-82F1-4E48-91FE-2FE0BD22A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747146"/>
            <a:ext cx="476250" cy="5009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04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9297242B-2A58-4340-AD5D-8B9EFA153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2196408"/>
            <a:ext cx="55626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Selección y suministro de hardware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461F698C-F74E-4744-8BCA-60903A6C3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2529783"/>
            <a:ext cx="55626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Selección y compra de equipos de red, servidores y almacenamiento,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con instalación y configuración.</a:t>
            </a:r>
          </a:p>
        </p:txBody>
      </p:sp>
      <p:sp>
        <p:nvSpPr>
          <p:cNvPr id="15" name="TextBox 14">
            <a:extLst xmlns:a="http://schemas.openxmlformats.org/drawingml/2006/main">
              <a:ext uri="{FF2B5EF4-FFF2-40B4-BE49-F238E27FC236}">
                <a16:creationId xmlns:a16="http://schemas.microsoft.com/office/drawing/2014/main" id="{32519F0A-A96A-4282-A1F5-6C9F6D6CF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3354591"/>
            <a:ext cx="55626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Instalación y puesta en servicio</a:t>
            </a:r>
          </a:p>
        </p:txBody>
      </p:sp>
      <p:sp>
        <p:nvSpPr>
          <p:cNvPr id="16" name="TextBox 15">
            <a:extLst xmlns:a="http://schemas.openxmlformats.org/drawingml/2006/main">
              <a:ext uri="{FF2B5EF4-FFF2-40B4-BE49-F238E27FC236}">
                <a16:creationId xmlns:a16="http://schemas.microsoft.com/office/drawing/2014/main" id="{D7DDA104-80E1-4B0F-8D13-D710B1D34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3687966"/>
            <a:ext cx="55626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Montaje en rack, cableado y configuración básica,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con apoyo a las pruebas y la puesta en servicio.</a:t>
            </a:r>
          </a:p>
        </p:txBody>
      </p:sp>
      <p:sp>
        <p:nvSpPr>
          <p:cNvPr id="17" name="TextBox 16">
            <a:extLst xmlns:a="http://schemas.openxmlformats.org/drawingml/2006/main">
              <a:ext uri="{FF2B5EF4-FFF2-40B4-BE49-F238E27FC236}">
                <a16:creationId xmlns:a16="http://schemas.microsoft.com/office/drawing/2014/main" id="{C2DB1A4D-A24C-4FDE-B707-A1957E539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4512774"/>
            <a:ext cx="55626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Coordinación local de proyectos</a:t>
            </a:r>
          </a:p>
        </p:txBody>
      </p:sp>
      <p:sp>
        <p:nvSpPr>
          <p:cNvPr id="18" name="TextBox 17">
            <a:extLst xmlns:a="http://schemas.openxmlformats.org/drawingml/2006/main">
              <a:ext uri="{FF2B5EF4-FFF2-40B4-BE49-F238E27FC236}">
                <a16:creationId xmlns:a16="http://schemas.microsoft.com/office/drawing/2014/main" id="{ED1DF319-9F61-4DB5-94B7-C3E9CFD87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4846149"/>
            <a:ext cx="55626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Coordinación con centros de datos, proveedores y equipos locales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para la llegada de equipos, el acceso y la entrega del proyecto.</a:t>
            </a:r>
          </a:p>
        </p:txBody>
      </p:sp>
      <p:sp>
        <p:nvSpPr>
          <p:cNvPr id="19" name="TextBox 18">
            <a:extLst xmlns:a="http://schemas.openxmlformats.org/drawingml/2006/main">
              <a:ext uri="{FF2B5EF4-FFF2-40B4-BE49-F238E27FC236}">
                <a16:creationId xmlns:a16="http://schemas.microsoft.com/office/drawing/2014/main" id="{2475ECB1-68BE-4910-B43F-D8B69F9D5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5670956"/>
            <a:ext cx="55626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Soporte técnico continuado</a:t>
            </a:r>
          </a:p>
        </p:txBody>
      </p:sp>
      <p:sp>
        <p:nvSpPr>
          <p:cNvPr id="20" name="TextBox 19">
            <a:extLst xmlns:a="http://schemas.openxmlformats.org/drawingml/2006/main">
              <a:ext uri="{FF2B5EF4-FFF2-40B4-BE49-F238E27FC236}">
                <a16:creationId xmlns:a16="http://schemas.microsoft.com/office/drawing/2014/main" id="{16AD6F56-14F0-499C-BA4E-C67C32A69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6004331"/>
            <a:ext cx="55626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Asistencia remota y presencial para mantenimiento, cambios de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configuración y futuras ampliaciones.</a:t>
            </a:r>
          </a:p>
        </p:txBody>
      </p:sp>
    </p:spTree>
    <p:extLst>
      <p:ext uri="{BB962C8B-B14F-4D97-AF65-F5344CB8AC3E}">
        <p14:creationId xmlns:p14="http://schemas.microsoft.com/office/powerpoint/2010/main" val="88265453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6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7A7993-4E9D-4A53-A728-31B1D40E4F2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33807da32e4f33"/>
          <a:srcRect xmlns:a="http://schemas.openxmlformats.org/drawingml/2006/main" l="0" t="14546" r="0" b="1454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286000" y="0"/>
            <a:ext cx="99060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背景柔化">
            <a:extLst xmlns:a="http://schemas.openxmlformats.org/drawingml/2006/main">
              <a:ext uri="{FF2B5EF4-FFF2-40B4-BE49-F238E27FC236}">
                <a16:creationId xmlns:a16="http://schemas.microsoft.com/office/drawing/2014/main" id="{2C75E95F-2975-41BC-8A3A-EE608833B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6FA">
              <a:alpha val="86000"/>
            </a:srgbClr>
          </a:solidFill>
          <a:ln xmlns:a="http://schemas.openxmlformats.org/drawingml/2006/main" w="0">
            <a:noFill/>
          </a:ln>
        </p:spPr>
      </p:sp>
      <p:sp>
        <p:nvSpPr>
          <p:cNvPr id="4" name="邮箱底色">
            <a:extLst xmlns:a="http://schemas.openxmlformats.org/drawingml/2006/main">
              <a:ext uri="{FF2B5EF4-FFF2-40B4-BE49-F238E27FC236}">
                <a16:creationId xmlns:a16="http://schemas.microsoft.com/office/drawing/2014/main" id="{07F8E727-8111-4F51-A3BA-AA81A5BC1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1694" y="4129088"/>
            <a:ext cx="3368612" cy="542925"/>
          </a:xfrm>
          <a:prstGeom xmlns:a="http://schemas.openxmlformats.org/drawingml/2006/main" prst="roundRect">
            <a:avLst>
              <a:gd name="adj" fmla="val 245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5" name="TextBox 5">
            <a:extLst xmlns:a="http://schemas.openxmlformats.org/drawingml/2006/main">
              <a:ext uri="{FF2B5EF4-FFF2-40B4-BE49-F238E27FC236}">
                <a16:creationId xmlns:a16="http://schemas.microsoft.com/office/drawing/2014/main" id="{18AC9C27-4704-4D91-A86A-B2F226EAF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343150"/>
            <a:ext cx="64770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ctr">
              <a:defRPr sz="36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ctr">
              <a:defRPr sz="36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ctr">
              <a:defRPr sz="36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ctr">
              <a:defRPr sz="36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ctr">
              <a:defRPr sz="36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ctr">
              <a:defRPr sz="36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ctr">
              <a:defRPr sz="36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ctr">
              <a:defRPr sz="36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ctr">
              <a:defRPr sz="36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ctr">
              <a:lnSpc>
                <a:spcPct val="100000"/>
              </a:lnSpc>
              <a:buNone/>
              <a:defRPr sz="36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36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Esperamos colaborar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36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36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con usted</a:t>
            </a:r>
          </a:p>
        </p:txBody>
      </p:sp>
      <p:sp>
        <p:nvSpPr>
          <p:cNvPr id="6" name="TextBox 6">
            <a:extLst xmlns:a="http://schemas.openxmlformats.org/drawingml/2006/main">
              <a:ext uri="{FF2B5EF4-FFF2-40B4-BE49-F238E27FC236}">
                <a16:creationId xmlns:a16="http://schemas.microsoft.com/office/drawing/2014/main" id="{D6C33D10-2C0A-41B6-98DB-599AFC4FA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05225"/>
            <a:ext cx="64770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00" b="0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ctr">
              <a:defRPr sz="1500" b="0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ctr">
              <a:defRPr sz="1500" b="0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ctr">
              <a:defRPr sz="1500" b="0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ctr">
              <a:defRPr sz="1500" b="0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ctr">
              <a:defRPr sz="1500" b="0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ctr">
              <a:defRPr sz="1500" b="0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ctr">
              <a:defRPr sz="1500" b="0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ctr">
              <a:defRPr sz="1500" b="0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ctr">
              <a:defRPr sz="1500" b="0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ctr">
              <a:lnSpc>
                <a:spcPct val="100000"/>
              </a:lnSpc>
              <a:buNone/>
              <a:defRPr sz="1500" b="0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500" b="0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Soporte local en Europa y servicios de infraestructura TIC</a:t>
            </a:r>
          </a:p>
        </p:txBody>
      </p:sp>
      <p:sp>
        <p:nvSpPr>
          <p:cNvPr id="7" name="TextBox 7">
            <a:extLst xmlns:a="http://schemas.openxmlformats.org/drawingml/2006/main">
              <a:ext uri="{FF2B5EF4-FFF2-40B4-BE49-F238E27FC236}">
                <a16:creationId xmlns:a16="http://schemas.microsoft.com/office/drawing/2014/main" id="{9E436305-8B13-4C99-9C42-E519544C9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5281613"/>
            <a:ext cx="533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ctr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ctr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ctr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ctr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ctr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ctr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ctr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ctr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ctr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ctr">
              <a:lnSpc>
                <a:spcPct val="110000"/>
              </a:lnSpc>
              <a:buNone/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VIOLET NEXUS TECH SERVICES S.L.</a:t>
            </a:r>
          </a:p>
        </p:txBody>
      </p:sp>
      <p:sp>
        <p:nvSpPr>
          <p:cNvPr id="8" name="TextBox 10">
            <a:extLst xmlns:a="http://schemas.openxmlformats.org/drawingml/2006/main">
              <a:ext uri="{FF2B5EF4-FFF2-40B4-BE49-F238E27FC236}">
                <a16:creationId xmlns:a16="http://schemas.microsoft.com/office/drawing/2014/main" id="{18E4E35F-D2A5-44E7-9EEF-07787FBB6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233863"/>
            <a:ext cx="323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defPPr>
            <a:lvl1pPr algn="ctr">
              <a:defRPr sz="15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1pPr>
            <a:lvl2pPr algn="ctr">
              <a:defRPr sz="15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2pPr>
            <a:lvl3pPr algn="ctr">
              <a:defRPr sz="15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3pPr>
            <a:lvl4pPr algn="ctr">
              <a:defRPr sz="15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4pPr>
            <a:lvl5pPr algn="ctr">
              <a:defRPr sz="15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5pPr>
            <a:lvl6pPr algn="ctr">
              <a:defRPr sz="15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6pPr>
            <a:lvl7pPr algn="ctr">
              <a:defRPr sz="15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7pPr>
            <a:lvl8pPr algn="ctr">
              <a:defRPr sz="15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8pPr>
            <a:lvl9pPr algn="ctr">
              <a:defRPr sz="15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9pPr>
          </a:lstStyle>
          <a:p xmlns:a="http://schemas.openxmlformats.org/drawingml/2006/main">
            <a:pPr algn="ctr">
              <a:lnSpc>
                <a:spcPct val="110000"/>
              </a:lnSpc>
              <a:buNone/>
              <a:defRPr sz="15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pPr>
            <a:r>
              <a:rPr sz="1500" b="1">
                <a:solidFill>
                  <a:srgbClr val="80718F"/>
                </a:solidFill>
                <a:latin typeface="Noto Sans SC"/>
                <a:ea typeface="Noto Sans SC"/>
                <a:cs typeface="Noto Sans SC"/>
                <a:hlinkClick xmlns:r="http://schemas.openxmlformats.org/officeDocument/2006/relationships" r:id="R1e941d48d94948af"/>
              </a:rPr>
              <a:t>service@vntservice.com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5E0ABA-D36E-4CA8-8A0B-BFE1FDFE0EB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98e6a376384e6d"/>
          <a:srcRect xmlns:a="http://schemas.openxmlformats.org/drawingml/2006/main" l="5810" t="12500" r="5758" b="12005"/>
          <a:stretch xmlns:a="http://schemas.openxmlformats.org/drawingml/2006/main"/>
        </p:blipFill>
        <p:spPr>
          <a:xfrm xmlns:a="http://schemas.openxmlformats.org/drawingml/2006/main">
            <a:off x="5143500" y="1352550"/>
            <a:ext cx="1905000" cy="67561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855331"/>
      </p:ext>
    </p:extLst>
  </p:cSld>
</p:sld>
</file>

<file path=ppt/theme/theme1.xml><?xml version="1.0" encoding="utf-8"?>
<a:theme xmlns:a="http://schemas.openxmlformats.org/drawingml/2006/main" name="ChatGPT">
  <a:themeElements>
    <a:clrScheme name="VNT Graphite and Violet">
      <a:dk1>
        <a:srgbClr val="42464B"/>
      </a:dk1>
      <a:lt1>
        <a:srgbClr val="FFFFFF"/>
      </a:lt1>
      <a:dk2>
        <a:srgbClr val="656B72"/>
      </a:dk2>
      <a:lt2>
        <a:srgbClr val="E4E2E7"/>
      </a:lt2>
      <a:accent1>
        <a:srgbClr val="80718F"/>
      </a:accent1>
      <a:accent2>
        <a:srgbClr val="42464B"/>
      </a:accent2>
      <a:accent3>
        <a:srgbClr val="A5A1AB"/>
      </a:accent3>
      <a:accent4>
        <a:srgbClr val="78838D"/>
      </a:accent4>
      <a:accent5>
        <a:srgbClr val="D1CAD8"/>
      </a:accent5>
      <a:accent6>
        <a:srgbClr val="85928F"/>
      </a:accent6>
      <a:hlink>
        <a:srgbClr val="80718F"/>
      </a:hlink>
      <a:folHlink>
        <a:srgbClr val="71617F"/>
      </a:folHlink>
    </a:clrScheme>
    <a:fontScheme name="">
      <a:majorFont>
        <a:latin typeface="Noto Sans SC"/>
        <a:ea typeface=""/>
        <a:cs typeface=""/>
      </a:majorFont>
      <a:minorFont>
        <a:latin typeface="Noto Sans SC"/>
        <a:ea typeface=""/>
        <a:cs typeface=""/>
      </a:minorFont>
    </a:fontScheme>
    <a:fmtScheme name="VNT Graphite and Viole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2026-10-20T08:07:21.9090000Z</dcterms:created>
  <dcterms:modified xsi:type="dcterms:W3CDTF">2026-10-20T08:07:21.9090000Z</dcterms:modified>
</coreProperties>
</file>